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446" r:id="rId5"/>
    <p:sldId id="440" r:id="rId6"/>
    <p:sldId id="420" r:id="rId7"/>
    <p:sldId id="458" r:id="rId8"/>
    <p:sldId id="455" r:id="rId9"/>
    <p:sldId id="389" r:id="rId10"/>
    <p:sldId id="456" r:id="rId11"/>
    <p:sldId id="457" r:id="rId12"/>
    <p:sldId id="41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446"/>
            <p14:sldId id="440"/>
            <p14:sldId id="420"/>
            <p14:sldId id="458"/>
            <p14:sldId id="455"/>
            <p14:sldId id="389"/>
            <p14:sldId id="456"/>
            <p14:sldId id="457"/>
            <p14:sldId id="418"/>
          </p14:sldIdLst>
        </p14:section>
      </p14:sectionLst>
    </p:ext>
    <p:ext uri="{EFAFB233-063F-42B5-8137-9DF3F51BA10A}">
      <p15:sldGuideLst xmlns:p15="http://schemas.microsoft.com/office/powerpoint/2012/main">
        <p15:guide id="1" pos="5654" userDrawn="1">
          <p15:clr>
            <a:srgbClr val="A4A3A4"/>
          </p15:clr>
        </p15:guide>
        <p15:guide id="2" orient="horz" pos="2115" userDrawn="1">
          <p15:clr>
            <a:srgbClr val="A4A3A4"/>
          </p15:clr>
        </p15:guide>
        <p15:guide id="3" orient="horz" pos="19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0A816-C826-06E4-0D79-88E04957F8F3}" name="Malin Age" initials="" userId="S::malin.age@skogsindustrierna.se::5cf56e92-3e69-4b32-887c-673a7ba435c4" providerId="AD"/>
  <p188:author id="{AEAE361B-09FB-7251-6330-3A6C5E162F42}" name="Spektra Design" initials="SD" userId="S::office@spektradesign.onmicrosoft.com::a6f61c22-5c90-475a-b1de-bea383058c26" providerId="AD"/>
  <p188:author id="{8AE8DFE6-8413-EB8B-985A-C494BE876516}" name="Esma Muhic" initials="EM" userId="S::esma.muhic@skogsindustrierna.se::240a2287-6a11-4955-a9ff-bcb19e6df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FF50-F383-4D38-9936-BF6C6560A0FC}" v="2" dt="2025-11-14T09:40:38.314"/>
    <p1510:client id="{19EA2760-E8F0-734E-9BC7-9AB906BD268E}" v="1" dt="2025-11-14T09:37:54.544"/>
    <p1510:client id="{8166A868-EC29-E15E-1201-463AB3BFD00F}" v="1" dt="2025-11-14T09:40:59.8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1" autoAdjust="0"/>
    <p:restoredTop sz="78467" autoAdjust="0"/>
  </p:normalViewPr>
  <p:slideViewPr>
    <p:cSldViewPr snapToGrid="0">
      <p:cViewPr varScale="1">
        <p:scale>
          <a:sx n="50" d="100"/>
          <a:sy n="50" d="100"/>
        </p:scale>
        <p:origin x="992" y="264"/>
      </p:cViewPr>
      <p:guideLst>
        <p:guide pos="5654"/>
        <p:guide orient="horz" pos="2115"/>
        <p:guide orient="horz" pos="19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Carmback" userId="S::alexandra.carmback@skogsindustrierna.se::3d11f291-39a3-484c-91c7-745b038ce41b" providerId="AD" clId="Web-{8166A868-EC29-E15E-1201-463AB3BFD00F}"/>
    <pc:docChg chg="sldOrd">
      <pc:chgData name="Alexandra Carmback" userId="S::alexandra.carmback@skogsindustrierna.se::3d11f291-39a3-484c-91c7-745b038ce41b" providerId="AD" clId="Web-{8166A868-EC29-E15E-1201-463AB3BFD00F}" dt="2025-11-14T09:40:59.870" v="0"/>
      <pc:docMkLst>
        <pc:docMk/>
      </pc:docMkLst>
      <pc:sldChg chg="ord">
        <pc:chgData name="Alexandra Carmback" userId="S::alexandra.carmback@skogsindustrierna.se::3d11f291-39a3-484c-91c7-745b038ce41b" providerId="AD" clId="Web-{8166A868-EC29-E15E-1201-463AB3BFD00F}" dt="2025-11-14T09:40:59.870" v="0"/>
        <pc:sldMkLst>
          <pc:docMk/>
          <pc:sldMk cId="3261039010" sldId="443"/>
        </pc:sldMkLst>
      </pc:sldChg>
    </pc:docChg>
  </pc:docChgLst>
  <pc:docChgLst>
    <pc:chgData name="Esma Muhic" userId="240a2287-6a11-4955-a9ff-bcb19e6dfa5f" providerId="ADAL" clId="{6A177740-2588-4747-A3DC-22BB707F6680}"/>
    <pc:docChg chg="custSel addSld delSld modSld modSection">
      <pc:chgData name="Esma Muhic" userId="240a2287-6a11-4955-a9ff-bcb19e6dfa5f" providerId="ADAL" clId="{6A177740-2588-4747-A3DC-22BB707F6680}" dt="2025-11-14T15:20:28.225" v="565" actId="20577"/>
      <pc:docMkLst>
        <pc:docMk/>
      </pc:docMkLst>
      <pc:sldChg chg="modSp mod">
        <pc:chgData name="Esma Muhic" userId="240a2287-6a11-4955-a9ff-bcb19e6dfa5f" providerId="ADAL" clId="{6A177740-2588-4747-A3DC-22BB707F6680}" dt="2025-11-14T15:04:08.561" v="104" actId="20577"/>
        <pc:sldMkLst>
          <pc:docMk/>
          <pc:sldMk cId="3137000734" sldId="389"/>
        </pc:sldMkLst>
        <pc:spChg chg="mod">
          <ac:chgData name="Esma Muhic" userId="240a2287-6a11-4955-a9ff-bcb19e6dfa5f" providerId="ADAL" clId="{6A177740-2588-4747-A3DC-22BB707F6680}" dt="2025-11-14T15:04:08.561" v="104" actId="20577"/>
          <ac:spMkLst>
            <pc:docMk/>
            <pc:sldMk cId="3137000734" sldId="389"/>
            <ac:spMk id="4" creationId="{3DBC3BD5-2BBA-7A30-F919-E9ECFFC488AF}"/>
          </ac:spMkLst>
        </pc:spChg>
      </pc:sldChg>
      <pc:sldChg chg="modSp mod">
        <pc:chgData name="Esma Muhic" userId="240a2287-6a11-4955-a9ff-bcb19e6dfa5f" providerId="ADAL" clId="{6A177740-2588-4747-A3DC-22BB707F6680}" dt="2025-11-14T15:03:24.432" v="23" actId="20577"/>
        <pc:sldMkLst>
          <pc:docMk/>
          <pc:sldMk cId="209073886" sldId="418"/>
        </pc:sldMkLst>
        <pc:spChg chg="mod">
          <ac:chgData name="Esma Muhic" userId="240a2287-6a11-4955-a9ff-bcb19e6dfa5f" providerId="ADAL" clId="{6A177740-2588-4747-A3DC-22BB707F6680}" dt="2025-11-14T15:03:24.432" v="23" actId="20577"/>
          <ac:spMkLst>
            <pc:docMk/>
            <pc:sldMk cId="209073886" sldId="418"/>
            <ac:spMk id="4" creationId="{45B5D9E6-702A-9CBA-A590-C23660A2CBAE}"/>
          </ac:spMkLst>
        </pc:spChg>
      </pc:sldChg>
      <pc:sldChg chg="modSp mod">
        <pc:chgData name="Esma Muhic" userId="240a2287-6a11-4955-a9ff-bcb19e6dfa5f" providerId="ADAL" clId="{6A177740-2588-4747-A3DC-22BB707F6680}" dt="2025-11-14T15:03:58.295" v="84" actId="20577"/>
        <pc:sldMkLst>
          <pc:docMk/>
          <pc:sldMk cId="1489168075" sldId="420"/>
        </pc:sldMkLst>
        <pc:spChg chg="mod">
          <ac:chgData name="Esma Muhic" userId="240a2287-6a11-4955-a9ff-bcb19e6dfa5f" providerId="ADAL" clId="{6A177740-2588-4747-A3DC-22BB707F6680}" dt="2025-11-14T15:03:58.295" v="84" actId="20577"/>
          <ac:spMkLst>
            <pc:docMk/>
            <pc:sldMk cId="1489168075" sldId="420"/>
            <ac:spMk id="4" creationId="{746B5252-D4F9-4FBF-F246-316D48D4CD1B}"/>
          </ac:spMkLst>
        </pc:spChg>
      </pc:sldChg>
      <pc:sldChg chg="modSp mod">
        <pc:chgData name="Esma Muhic" userId="240a2287-6a11-4955-a9ff-bcb19e6dfa5f" providerId="ADAL" clId="{6A177740-2588-4747-A3DC-22BB707F6680}" dt="2025-11-14T15:10:26.808" v="250" actId="20577"/>
        <pc:sldMkLst>
          <pc:docMk/>
          <pc:sldMk cId="3317609811" sldId="422"/>
        </pc:sldMkLst>
        <pc:spChg chg="mod">
          <ac:chgData name="Esma Muhic" userId="240a2287-6a11-4955-a9ff-bcb19e6dfa5f" providerId="ADAL" clId="{6A177740-2588-4747-A3DC-22BB707F6680}" dt="2025-11-14T15:10:26.808" v="250" actId="20577"/>
          <ac:spMkLst>
            <pc:docMk/>
            <pc:sldMk cId="3317609811" sldId="422"/>
            <ac:spMk id="4" creationId="{A7247C8F-4D61-D4B1-C164-5079CCA57B85}"/>
          </ac:spMkLst>
        </pc:spChg>
      </pc:sldChg>
      <pc:sldChg chg="modSp mod">
        <pc:chgData name="Esma Muhic" userId="240a2287-6a11-4955-a9ff-bcb19e6dfa5f" providerId="ADAL" clId="{6A177740-2588-4747-A3DC-22BB707F6680}" dt="2025-11-14T15:10:16.624" v="226" actId="20577"/>
        <pc:sldMkLst>
          <pc:docMk/>
          <pc:sldMk cId="3355996642" sldId="423"/>
        </pc:sldMkLst>
        <pc:spChg chg="mod">
          <ac:chgData name="Esma Muhic" userId="240a2287-6a11-4955-a9ff-bcb19e6dfa5f" providerId="ADAL" clId="{6A177740-2588-4747-A3DC-22BB707F6680}" dt="2025-11-14T15:10:16.624" v="226" actId="20577"/>
          <ac:spMkLst>
            <pc:docMk/>
            <pc:sldMk cId="3355996642" sldId="423"/>
            <ac:spMk id="4" creationId="{105294D2-B1DE-EAB0-5CF7-D68061B7A623}"/>
          </ac:spMkLst>
        </pc:spChg>
      </pc:sldChg>
      <pc:sldChg chg="modSp mod">
        <pc:chgData name="Esma Muhic" userId="240a2287-6a11-4955-a9ff-bcb19e6dfa5f" providerId="ADAL" clId="{6A177740-2588-4747-A3DC-22BB707F6680}" dt="2025-11-14T15:10:35.485" v="272" actId="20577"/>
        <pc:sldMkLst>
          <pc:docMk/>
          <pc:sldMk cId="3985194169" sldId="424"/>
        </pc:sldMkLst>
        <pc:spChg chg="mod">
          <ac:chgData name="Esma Muhic" userId="240a2287-6a11-4955-a9ff-bcb19e6dfa5f" providerId="ADAL" clId="{6A177740-2588-4747-A3DC-22BB707F6680}" dt="2025-11-14T15:10:35.485" v="272" actId="20577"/>
          <ac:spMkLst>
            <pc:docMk/>
            <pc:sldMk cId="3985194169" sldId="424"/>
            <ac:spMk id="4" creationId="{03F8957B-7A8F-FC12-0475-4C19B55C0346}"/>
          </ac:spMkLst>
        </pc:spChg>
      </pc:sldChg>
      <pc:sldChg chg="modSp mod">
        <pc:chgData name="Esma Muhic" userId="240a2287-6a11-4955-a9ff-bcb19e6dfa5f" providerId="ADAL" clId="{6A177740-2588-4747-A3DC-22BB707F6680}" dt="2025-11-14T15:10:43.341" v="294" actId="20577"/>
        <pc:sldMkLst>
          <pc:docMk/>
          <pc:sldMk cId="3455557273" sldId="425"/>
        </pc:sldMkLst>
        <pc:spChg chg="mod">
          <ac:chgData name="Esma Muhic" userId="240a2287-6a11-4955-a9ff-bcb19e6dfa5f" providerId="ADAL" clId="{6A177740-2588-4747-A3DC-22BB707F6680}" dt="2025-11-14T15:10:43.341" v="294" actId="20577"/>
          <ac:spMkLst>
            <pc:docMk/>
            <pc:sldMk cId="3455557273" sldId="425"/>
            <ac:spMk id="4" creationId="{5F2F9CDD-F15A-C381-BAF1-68284EA2BF7A}"/>
          </ac:spMkLst>
        </pc:spChg>
      </pc:sldChg>
      <pc:sldChg chg="modSp mod">
        <pc:chgData name="Esma Muhic" userId="240a2287-6a11-4955-a9ff-bcb19e6dfa5f" providerId="ADAL" clId="{6A177740-2588-4747-A3DC-22BB707F6680}" dt="2025-11-14T15:11:00.437" v="316" actId="20577"/>
        <pc:sldMkLst>
          <pc:docMk/>
          <pc:sldMk cId="78997602" sldId="426"/>
        </pc:sldMkLst>
        <pc:spChg chg="mod">
          <ac:chgData name="Esma Muhic" userId="240a2287-6a11-4955-a9ff-bcb19e6dfa5f" providerId="ADAL" clId="{6A177740-2588-4747-A3DC-22BB707F6680}" dt="2025-11-14T15:11:00.437" v="316" actId="20577"/>
          <ac:spMkLst>
            <pc:docMk/>
            <pc:sldMk cId="78997602" sldId="426"/>
            <ac:spMk id="4" creationId="{BD38F36F-A335-E5F2-8BE3-5CD85DD1D94A}"/>
          </ac:spMkLst>
        </pc:spChg>
      </pc:sldChg>
      <pc:sldChg chg="modSp mod">
        <pc:chgData name="Esma Muhic" userId="240a2287-6a11-4955-a9ff-bcb19e6dfa5f" providerId="ADAL" clId="{6A177740-2588-4747-A3DC-22BB707F6680}" dt="2025-11-14T15:11:16.570" v="354" actId="20577"/>
        <pc:sldMkLst>
          <pc:docMk/>
          <pc:sldMk cId="4185674326" sldId="428"/>
        </pc:sldMkLst>
        <pc:spChg chg="mod">
          <ac:chgData name="Esma Muhic" userId="240a2287-6a11-4955-a9ff-bcb19e6dfa5f" providerId="ADAL" clId="{6A177740-2588-4747-A3DC-22BB707F6680}" dt="2025-11-14T15:11:16.570" v="354" actId="20577"/>
          <ac:spMkLst>
            <pc:docMk/>
            <pc:sldMk cId="4185674326" sldId="428"/>
            <ac:spMk id="4" creationId="{AAD42DA4-6300-5E74-89F9-F37F55F46876}"/>
          </ac:spMkLst>
        </pc:spChg>
      </pc:sldChg>
      <pc:sldChg chg="modSp mod">
        <pc:chgData name="Esma Muhic" userId="240a2287-6a11-4955-a9ff-bcb19e6dfa5f" providerId="ADAL" clId="{6A177740-2588-4747-A3DC-22BB707F6680}" dt="2025-11-14T15:14:13.961" v="459" actId="20577"/>
        <pc:sldMkLst>
          <pc:docMk/>
          <pc:sldMk cId="4236185327" sldId="430"/>
        </pc:sldMkLst>
        <pc:spChg chg="mod">
          <ac:chgData name="Esma Muhic" userId="240a2287-6a11-4955-a9ff-bcb19e6dfa5f" providerId="ADAL" clId="{6A177740-2588-4747-A3DC-22BB707F6680}" dt="2025-11-14T15:14:13.961" v="459" actId="20577"/>
          <ac:spMkLst>
            <pc:docMk/>
            <pc:sldMk cId="4236185327" sldId="430"/>
            <ac:spMk id="4" creationId="{8973AFCE-4268-6C0D-AFCA-736C223168DC}"/>
          </ac:spMkLst>
        </pc:spChg>
      </pc:sldChg>
      <pc:sldChg chg="modSp mod">
        <pc:chgData name="Esma Muhic" userId="240a2287-6a11-4955-a9ff-bcb19e6dfa5f" providerId="ADAL" clId="{6A177740-2588-4747-A3DC-22BB707F6680}" dt="2025-11-14T15:16:23.703" v="482" actId="20577"/>
        <pc:sldMkLst>
          <pc:docMk/>
          <pc:sldMk cId="3785027440" sldId="432"/>
        </pc:sldMkLst>
        <pc:spChg chg="mod">
          <ac:chgData name="Esma Muhic" userId="240a2287-6a11-4955-a9ff-bcb19e6dfa5f" providerId="ADAL" clId="{6A177740-2588-4747-A3DC-22BB707F6680}" dt="2025-11-14T15:16:23.703" v="482" actId="20577"/>
          <ac:spMkLst>
            <pc:docMk/>
            <pc:sldMk cId="3785027440" sldId="432"/>
            <ac:spMk id="4" creationId="{67440977-C36C-2693-D011-F806B79FF54E}"/>
          </ac:spMkLst>
        </pc:spChg>
      </pc:sldChg>
      <pc:sldChg chg="modSp mod">
        <pc:chgData name="Esma Muhic" userId="240a2287-6a11-4955-a9ff-bcb19e6dfa5f" providerId="ADAL" clId="{6A177740-2588-4747-A3DC-22BB707F6680}" dt="2025-11-14T15:16:47.424" v="505" actId="20577"/>
        <pc:sldMkLst>
          <pc:docMk/>
          <pc:sldMk cId="2756908763" sldId="433"/>
        </pc:sldMkLst>
        <pc:spChg chg="mod">
          <ac:chgData name="Esma Muhic" userId="240a2287-6a11-4955-a9ff-bcb19e6dfa5f" providerId="ADAL" clId="{6A177740-2588-4747-A3DC-22BB707F6680}" dt="2025-11-14T15:16:47.424" v="505" actId="20577"/>
          <ac:spMkLst>
            <pc:docMk/>
            <pc:sldMk cId="2756908763" sldId="433"/>
            <ac:spMk id="4" creationId="{596A9FEB-1CA7-EFFD-7E0E-456B8DF4C6A8}"/>
          </ac:spMkLst>
        </pc:spChg>
      </pc:sldChg>
      <pc:sldChg chg="delSp modSp mod">
        <pc:chgData name="Esma Muhic" userId="240a2287-6a11-4955-a9ff-bcb19e6dfa5f" providerId="ADAL" clId="{6A177740-2588-4747-A3DC-22BB707F6680}" dt="2025-11-14T15:16:55.839" v="514" actId="20577"/>
        <pc:sldMkLst>
          <pc:docMk/>
          <pc:sldMk cId="3186725511" sldId="436"/>
        </pc:sldMkLst>
        <pc:spChg chg="mod">
          <ac:chgData name="Esma Muhic" userId="240a2287-6a11-4955-a9ff-bcb19e6dfa5f" providerId="ADAL" clId="{6A177740-2588-4747-A3DC-22BB707F6680}" dt="2025-11-14T15:16:55.839" v="514" actId="20577"/>
          <ac:spMkLst>
            <pc:docMk/>
            <pc:sldMk cId="3186725511" sldId="436"/>
            <ac:spMk id="4" creationId="{D7FC22E1-14CC-50D9-9E15-A7CD353F86CA}"/>
          </ac:spMkLst>
        </pc:spChg>
        <pc:picChg chg="del">
          <ac:chgData name="Esma Muhic" userId="240a2287-6a11-4955-a9ff-bcb19e6dfa5f" providerId="ADAL" clId="{6A177740-2588-4747-A3DC-22BB707F6680}" dt="2025-11-14T09:40:38.314" v="3" actId="478"/>
          <ac:picMkLst>
            <pc:docMk/>
            <pc:sldMk cId="3186725511" sldId="436"/>
            <ac:picMk id="6" creationId="{6FD117AC-3E2E-1C09-58D8-BFD8C0C441E2}"/>
          </ac:picMkLst>
        </pc:picChg>
      </pc:sldChg>
      <pc:sldChg chg="modSp mod">
        <pc:chgData name="Esma Muhic" userId="240a2287-6a11-4955-a9ff-bcb19e6dfa5f" providerId="ADAL" clId="{6A177740-2588-4747-A3DC-22BB707F6680}" dt="2025-11-14T15:17:12.485" v="532" actId="20577"/>
        <pc:sldMkLst>
          <pc:docMk/>
          <pc:sldMk cId="1347292215" sldId="437"/>
        </pc:sldMkLst>
        <pc:spChg chg="mod">
          <ac:chgData name="Esma Muhic" userId="240a2287-6a11-4955-a9ff-bcb19e6dfa5f" providerId="ADAL" clId="{6A177740-2588-4747-A3DC-22BB707F6680}" dt="2025-11-14T15:17:12.485" v="532" actId="20577"/>
          <ac:spMkLst>
            <pc:docMk/>
            <pc:sldMk cId="1347292215" sldId="437"/>
            <ac:spMk id="4" creationId="{CDC4130B-2CCC-B29F-A7C9-32B3DA632C43}"/>
          </ac:spMkLst>
        </pc:spChg>
      </pc:sldChg>
      <pc:sldChg chg="modSp mod">
        <pc:chgData name="Esma Muhic" userId="240a2287-6a11-4955-a9ff-bcb19e6dfa5f" providerId="ADAL" clId="{6A177740-2588-4747-A3DC-22BB707F6680}" dt="2025-11-14T15:17:01.679" v="523" actId="20577"/>
        <pc:sldMkLst>
          <pc:docMk/>
          <pc:sldMk cId="177836416" sldId="438"/>
        </pc:sldMkLst>
        <pc:spChg chg="mod">
          <ac:chgData name="Esma Muhic" userId="240a2287-6a11-4955-a9ff-bcb19e6dfa5f" providerId="ADAL" clId="{6A177740-2588-4747-A3DC-22BB707F6680}" dt="2025-11-14T15:17:01.679" v="523" actId="20577"/>
          <ac:spMkLst>
            <pc:docMk/>
            <pc:sldMk cId="177836416" sldId="438"/>
            <ac:spMk id="4" creationId="{995E9E93-D8B2-81B2-28C8-DEEC1363F94C}"/>
          </ac:spMkLst>
        </pc:spChg>
      </pc:sldChg>
      <pc:sldChg chg="modSp mod">
        <pc:chgData name="Esma Muhic" userId="240a2287-6a11-4955-a9ff-bcb19e6dfa5f" providerId="ADAL" clId="{6A177740-2588-4747-A3DC-22BB707F6680}" dt="2025-11-14T15:20:28.225" v="565" actId="20577"/>
        <pc:sldMkLst>
          <pc:docMk/>
          <pc:sldMk cId="2701342985" sldId="439"/>
        </pc:sldMkLst>
        <pc:spChg chg="mod">
          <ac:chgData name="Esma Muhic" userId="240a2287-6a11-4955-a9ff-bcb19e6dfa5f" providerId="ADAL" clId="{6A177740-2588-4747-A3DC-22BB707F6680}" dt="2025-11-14T15:20:28.225" v="565" actId="20577"/>
          <ac:spMkLst>
            <pc:docMk/>
            <pc:sldMk cId="2701342985" sldId="439"/>
            <ac:spMk id="4" creationId="{118C0B93-8279-3A0C-3B41-2EBA1067FD0F}"/>
          </ac:spMkLst>
        </pc:spChg>
      </pc:sldChg>
      <pc:sldChg chg="modSp mod">
        <pc:chgData name="Esma Muhic" userId="240a2287-6a11-4955-a9ff-bcb19e6dfa5f" providerId="ADAL" clId="{6A177740-2588-4747-A3DC-22BB707F6680}" dt="2025-11-14T15:03:46.531" v="64" actId="20577"/>
        <pc:sldMkLst>
          <pc:docMk/>
          <pc:sldMk cId="1469562031" sldId="440"/>
        </pc:sldMkLst>
        <pc:spChg chg="mod">
          <ac:chgData name="Esma Muhic" userId="240a2287-6a11-4955-a9ff-bcb19e6dfa5f" providerId="ADAL" clId="{6A177740-2588-4747-A3DC-22BB707F6680}" dt="2025-11-14T15:03:46.531" v="64" actId="20577"/>
          <ac:spMkLst>
            <pc:docMk/>
            <pc:sldMk cId="1469562031" sldId="440"/>
            <ac:spMk id="6" creationId="{FE6B8636-A1F2-A6FA-A639-8EF0171F3768}"/>
          </ac:spMkLst>
        </pc:spChg>
      </pc:sldChg>
      <pc:sldChg chg="modSp mod">
        <pc:chgData name="Esma Muhic" userId="240a2287-6a11-4955-a9ff-bcb19e6dfa5f" providerId="ADAL" clId="{6A177740-2588-4747-A3DC-22BB707F6680}" dt="2025-11-14T15:12:01.342" v="398" actId="20577"/>
        <pc:sldMkLst>
          <pc:docMk/>
          <pc:sldMk cId="2226797273" sldId="441"/>
        </pc:sldMkLst>
        <pc:spChg chg="mod">
          <ac:chgData name="Esma Muhic" userId="240a2287-6a11-4955-a9ff-bcb19e6dfa5f" providerId="ADAL" clId="{6A177740-2588-4747-A3DC-22BB707F6680}" dt="2025-11-14T15:12:01.342" v="398" actId="20577"/>
          <ac:spMkLst>
            <pc:docMk/>
            <pc:sldMk cId="2226797273" sldId="441"/>
            <ac:spMk id="7" creationId="{CF82B327-8FC8-5703-94F6-B5A895155095}"/>
          </ac:spMkLst>
        </pc:spChg>
      </pc:sldChg>
      <pc:sldChg chg="modSp mod">
        <pc:chgData name="Esma Muhic" userId="240a2287-6a11-4955-a9ff-bcb19e6dfa5f" providerId="ADAL" clId="{6A177740-2588-4747-A3DC-22BB707F6680}" dt="2025-11-14T15:12:44.330" v="436" actId="20577"/>
        <pc:sldMkLst>
          <pc:docMk/>
          <pc:sldMk cId="371374030" sldId="442"/>
        </pc:sldMkLst>
        <pc:spChg chg="mod">
          <ac:chgData name="Esma Muhic" userId="240a2287-6a11-4955-a9ff-bcb19e6dfa5f" providerId="ADAL" clId="{6A177740-2588-4747-A3DC-22BB707F6680}" dt="2025-11-14T15:12:44.330" v="436" actId="20577"/>
          <ac:spMkLst>
            <pc:docMk/>
            <pc:sldMk cId="371374030" sldId="442"/>
            <ac:spMk id="6" creationId="{322AC88A-CD02-78B8-F07D-B60BE60AEE62}"/>
          </ac:spMkLst>
        </pc:spChg>
      </pc:sldChg>
      <pc:sldChg chg="modSp mod">
        <pc:chgData name="Esma Muhic" userId="240a2287-6a11-4955-a9ff-bcb19e6dfa5f" providerId="ADAL" clId="{6A177740-2588-4747-A3DC-22BB707F6680}" dt="2025-11-14T15:20:06.752" v="543" actId="20577"/>
        <pc:sldMkLst>
          <pc:docMk/>
          <pc:sldMk cId="3261039010" sldId="443"/>
        </pc:sldMkLst>
        <pc:spChg chg="mod">
          <ac:chgData name="Esma Muhic" userId="240a2287-6a11-4955-a9ff-bcb19e6dfa5f" providerId="ADAL" clId="{6A177740-2588-4747-A3DC-22BB707F6680}" dt="2025-11-14T15:20:06.752" v="543" actId="20577"/>
          <ac:spMkLst>
            <pc:docMk/>
            <pc:sldMk cId="3261039010" sldId="443"/>
            <ac:spMk id="6" creationId="{1C440548-D15D-F653-267D-EE87A13F07AD}"/>
          </ac:spMkLst>
        </pc:spChg>
      </pc:sldChg>
      <pc:sldChg chg="modSp mod">
        <pc:chgData name="Esma Muhic" userId="240a2287-6a11-4955-a9ff-bcb19e6dfa5f" providerId="ADAL" clId="{6A177740-2588-4747-A3DC-22BB707F6680}" dt="2025-11-14T15:20:14.441" v="554" actId="20577"/>
        <pc:sldMkLst>
          <pc:docMk/>
          <pc:sldMk cId="2860223489" sldId="444"/>
        </pc:sldMkLst>
        <pc:spChg chg="mod">
          <ac:chgData name="Esma Muhic" userId="240a2287-6a11-4955-a9ff-bcb19e6dfa5f" providerId="ADAL" clId="{6A177740-2588-4747-A3DC-22BB707F6680}" dt="2025-11-14T15:20:14.441" v="554" actId="20577"/>
          <ac:spMkLst>
            <pc:docMk/>
            <pc:sldMk cId="2860223489" sldId="444"/>
            <ac:spMk id="4" creationId="{3C9A88E7-1F2A-FBF6-284D-79EE7DEB29E6}"/>
          </ac:spMkLst>
        </pc:spChg>
      </pc:sldChg>
      <pc:sldChg chg="modSp mod">
        <pc:chgData name="Esma Muhic" userId="240a2287-6a11-4955-a9ff-bcb19e6dfa5f" providerId="ADAL" clId="{6A177740-2588-4747-A3DC-22BB707F6680}" dt="2025-11-14T15:03:38.054" v="44" actId="20577"/>
        <pc:sldMkLst>
          <pc:docMk/>
          <pc:sldMk cId="2471398166" sldId="446"/>
        </pc:sldMkLst>
        <pc:spChg chg="mod">
          <ac:chgData name="Esma Muhic" userId="240a2287-6a11-4955-a9ff-bcb19e6dfa5f" providerId="ADAL" clId="{6A177740-2588-4747-A3DC-22BB707F6680}" dt="2025-11-14T15:03:38.054" v="44" actId="20577"/>
          <ac:spMkLst>
            <pc:docMk/>
            <pc:sldMk cId="2471398166" sldId="446"/>
            <ac:spMk id="4" creationId="{21A65E32-1618-2C80-5D79-C677AA2D058F}"/>
          </ac:spMkLst>
        </pc:spChg>
      </pc:sldChg>
      <pc:sldChg chg="del">
        <pc:chgData name="Esma Muhic" userId="240a2287-6a11-4955-a9ff-bcb19e6dfa5f" providerId="ADAL" clId="{6A177740-2588-4747-A3DC-22BB707F6680}" dt="2025-11-13T13:53:24.060" v="1" actId="47"/>
        <pc:sldMkLst>
          <pc:docMk/>
          <pc:sldMk cId="3029362787" sldId="451"/>
        </pc:sldMkLst>
      </pc:sldChg>
      <pc:sldChg chg="modSp mod">
        <pc:chgData name="Esma Muhic" userId="240a2287-6a11-4955-a9ff-bcb19e6dfa5f" providerId="ADAL" clId="{6A177740-2588-4747-A3DC-22BB707F6680}" dt="2025-11-14T15:07:53.043" v="184" actId="20577"/>
        <pc:sldMkLst>
          <pc:docMk/>
          <pc:sldMk cId="1860178141" sldId="455"/>
        </pc:sldMkLst>
        <pc:spChg chg="mod">
          <ac:chgData name="Esma Muhic" userId="240a2287-6a11-4955-a9ff-bcb19e6dfa5f" providerId="ADAL" clId="{6A177740-2588-4747-A3DC-22BB707F6680}" dt="2025-11-14T15:07:53.043" v="184" actId="20577"/>
          <ac:spMkLst>
            <pc:docMk/>
            <pc:sldMk cId="1860178141" sldId="455"/>
            <ac:spMk id="4" creationId="{F91490A5-2BD3-F459-4CBF-D8DE6839D414}"/>
          </ac:spMkLst>
        </pc:spChg>
      </pc:sldChg>
      <pc:sldChg chg="modSp mod">
        <pc:chgData name="Esma Muhic" userId="240a2287-6a11-4955-a9ff-bcb19e6dfa5f" providerId="ADAL" clId="{6A177740-2588-4747-A3DC-22BB707F6680}" dt="2025-11-14T15:04:15.767" v="124" actId="20577"/>
        <pc:sldMkLst>
          <pc:docMk/>
          <pc:sldMk cId="81989373" sldId="456"/>
        </pc:sldMkLst>
        <pc:spChg chg="mod">
          <ac:chgData name="Esma Muhic" userId="240a2287-6a11-4955-a9ff-bcb19e6dfa5f" providerId="ADAL" clId="{6A177740-2588-4747-A3DC-22BB707F6680}" dt="2025-11-14T15:04:15.767" v="124" actId="20577"/>
          <ac:spMkLst>
            <pc:docMk/>
            <pc:sldMk cId="81989373" sldId="456"/>
            <ac:spMk id="4" creationId="{37385006-1480-7472-A081-14086FC82764}"/>
          </ac:spMkLst>
        </pc:spChg>
      </pc:sldChg>
      <pc:sldChg chg="modSp mod">
        <pc:chgData name="Esma Muhic" userId="240a2287-6a11-4955-a9ff-bcb19e6dfa5f" providerId="ADAL" clId="{6A177740-2588-4747-A3DC-22BB707F6680}" dt="2025-11-14T15:04:23.656" v="144" actId="20577"/>
        <pc:sldMkLst>
          <pc:docMk/>
          <pc:sldMk cId="1460081234" sldId="457"/>
        </pc:sldMkLst>
        <pc:spChg chg="mod">
          <ac:chgData name="Esma Muhic" userId="240a2287-6a11-4955-a9ff-bcb19e6dfa5f" providerId="ADAL" clId="{6A177740-2588-4747-A3DC-22BB707F6680}" dt="2025-11-14T15:04:23.656" v="144" actId="20577"/>
          <ac:spMkLst>
            <pc:docMk/>
            <pc:sldMk cId="1460081234" sldId="457"/>
            <ac:spMk id="4" creationId="{9AD30CD0-748E-0DAF-1C36-293B609EB7EE}"/>
          </ac:spMkLst>
        </pc:spChg>
      </pc:sldChg>
      <pc:sldChg chg="delSp modSp add mod">
        <pc:chgData name="Esma Muhic" userId="240a2287-6a11-4955-a9ff-bcb19e6dfa5f" providerId="ADAL" clId="{6A177740-2588-4747-A3DC-22BB707F6680}" dt="2025-11-14T15:04:40.426" v="164" actId="20577"/>
        <pc:sldMkLst>
          <pc:docMk/>
          <pc:sldMk cId="2004205050" sldId="458"/>
        </pc:sldMkLst>
        <pc:spChg chg="mod">
          <ac:chgData name="Esma Muhic" userId="240a2287-6a11-4955-a9ff-bcb19e6dfa5f" providerId="ADAL" clId="{6A177740-2588-4747-A3DC-22BB707F6680}" dt="2025-11-14T15:04:40.426" v="164" actId="20577"/>
          <ac:spMkLst>
            <pc:docMk/>
            <pc:sldMk cId="2004205050" sldId="458"/>
            <ac:spMk id="4" creationId="{4343214C-FD65-C494-5992-772275531EA5}"/>
          </ac:spMkLst>
        </pc:spChg>
        <pc:picChg chg="del">
          <ac:chgData name="Esma Muhic" userId="240a2287-6a11-4955-a9ff-bcb19e6dfa5f" providerId="ADAL" clId="{6A177740-2588-4747-A3DC-22BB707F6680}" dt="2025-11-13T13:53:33.031" v="2" actId="478"/>
          <ac:picMkLst>
            <pc:docMk/>
            <pc:sldMk cId="2004205050" sldId="458"/>
            <ac:picMk id="6" creationId="{BBDF9CD3-C959-EF4B-435E-84C51C1660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5BF620A-666A-29AE-9401-2DECD72B3B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B9067DF-42A6-393B-508E-255586F29A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047A6B-56DF-41E3-B0EF-9AFAE75794CE}" type="datetimeFigureOut">
              <a:rPr lang="sv-SE" smtClean="0"/>
              <a:t>2025-11-18</a:t>
            </a:fld>
            <a:endParaRPr lang="sv-SE"/>
          </a:p>
        </p:txBody>
      </p:sp>
      <p:sp>
        <p:nvSpPr>
          <p:cNvPr id="4" name="Platshållare för sidfot 3">
            <a:extLst>
              <a:ext uri="{FF2B5EF4-FFF2-40B4-BE49-F238E27FC236}">
                <a16:creationId xmlns:a16="http://schemas.microsoft.com/office/drawing/2014/main" id="{3CFC28B7-E603-051E-40FE-56E8195A34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57A3A37-2E29-9F1D-B3B0-13277A407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5A37B5-F8DD-4639-9E46-FF8DB15B6201}" type="slidenum">
              <a:rPr lang="sv-SE" smtClean="0"/>
              <a:t>‹#›</a:t>
            </a:fld>
            <a:endParaRPr lang="sv-SE"/>
          </a:p>
        </p:txBody>
      </p:sp>
    </p:spTree>
    <p:extLst>
      <p:ext uri="{BB962C8B-B14F-4D97-AF65-F5344CB8AC3E}">
        <p14:creationId xmlns:p14="http://schemas.microsoft.com/office/powerpoint/2010/main" val="390096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2025-11-18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mn-lt"/>
                <a:ea typeface="+mn-ea"/>
                <a:cs typeface="+mn-cs"/>
              </a:rPr>
              <a:t>Just over 85 percent of the wood used by the Swedish forest industry comes from domestic sources. Roughly half of this raw material is used as sawlogs, while the other half goes to pulp and paper mills. Even by-products, such as wood chips from sawmills, which are left over from the sawing process and used in pulp and paper production, carry significant economic value.</a:t>
            </a:r>
            <a:endParaRPr lang="sv-SE" dirty="0"/>
          </a:p>
        </p:txBody>
      </p:sp>
      <p:sp>
        <p:nvSpPr>
          <p:cNvPr id="4" name="Platshållare för bildnummer 3"/>
          <p:cNvSpPr>
            <a:spLocks noGrp="1"/>
          </p:cNvSpPr>
          <p:nvPr>
            <p:ph type="sldNum" sz="quarter" idx="5"/>
          </p:nvPr>
        </p:nvSpPr>
        <p:spPr/>
        <p:txBody>
          <a:bodyPr/>
          <a:lstStyle/>
          <a:p>
            <a:fld id="{A29CD586-C145-4C08-8ECD-C931AA628107}" type="slidenum">
              <a:rPr lang="sv-SE" smtClean="0"/>
              <a:t>1</a:t>
            </a:fld>
            <a:endParaRPr lang="sv-SE"/>
          </a:p>
        </p:txBody>
      </p:sp>
    </p:spTree>
    <p:extLst>
      <p:ext uri="{BB962C8B-B14F-4D97-AF65-F5344CB8AC3E}">
        <p14:creationId xmlns:p14="http://schemas.microsoft.com/office/powerpoint/2010/main" val="31025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29CD586-C145-4C08-8ECD-C931AA628107}" type="slidenum">
              <a:rPr lang="sv-SE" smtClean="0"/>
              <a:t>2</a:t>
            </a:fld>
            <a:endParaRPr lang="sv-SE"/>
          </a:p>
        </p:txBody>
      </p:sp>
    </p:spTree>
    <p:extLst>
      <p:ext uri="{BB962C8B-B14F-4D97-AF65-F5344CB8AC3E}">
        <p14:creationId xmlns:p14="http://schemas.microsoft.com/office/powerpoint/2010/main" val="155859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29CD586-C145-4C08-8ECD-C931AA628107}" type="slidenum">
              <a:rPr lang="sv-SE" smtClean="0"/>
              <a:t>3</a:t>
            </a:fld>
            <a:endParaRPr lang="sv-SE"/>
          </a:p>
        </p:txBody>
      </p:sp>
    </p:spTree>
    <p:extLst>
      <p:ext uri="{BB962C8B-B14F-4D97-AF65-F5344CB8AC3E}">
        <p14:creationId xmlns:p14="http://schemas.microsoft.com/office/powerpoint/2010/main" val="1334944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örk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bwMode="white">
          <a:xfrm>
            <a:off x="341155" y="1015999"/>
            <a:ext cx="7419975" cy="1336031"/>
          </a:xfrm>
        </p:spPr>
        <p:txBody>
          <a:bodyPr anchor="b"/>
          <a:lstStyle>
            <a:lvl1pPr algn="l">
              <a:defRPr sz="45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bwMode="white">
          <a:xfrm>
            <a:off x="341155" y="2432384"/>
            <a:ext cx="7419975" cy="935646"/>
          </a:xfrm>
        </p:spPr>
        <p:txBody>
          <a:bodyPr/>
          <a:lstStyle>
            <a:lvl1pPr marL="0" indent="0" algn="l">
              <a:spcAft>
                <a:spcPts val="0"/>
              </a:spcAft>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87436EB7-B520-5A47-97B0-FF7277D922C8}"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pic>
        <p:nvPicPr>
          <p:cNvPr id="5" name="Picture 4">
            <a:extLst>
              <a:ext uri="{FF2B5EF4-FFF2-40B4-BE49-F238E27FC236}">
                <a16:creationId xmlns:a16="http://schemas.microsoft.com/office/drawing/2014/main" id="{BEB12521-59F1-0CD5-E89D-EB630D0532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79" y="284729"/>
            <a:ext cx="1165400" cy="262477"/>
          </a:xfrm>
          <a:prstGeom prst="rect">
            <a:avLst/>
          </a:prstGeom>
        </p:spPr>
      </p:pic>
    </p:spTree>
    <p:extLst>
      <p:ext uri="{BB962C8B-B14F-4D97-AF65-F5344CB8AC3E}">
        <p14:creationId xmlns:p14="http://schemas.microsoft.com/office/powerpoint/2010/main" val="31776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39DF180-7C46-D744-8228-3168DA0D5F45}"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C801A9C3-970D-17E1-D566-35E8C0B3D5B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205451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Cambria)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b="0">
                <a:latin typeface="+mn-lt"/>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9B48C84-9FA1-2043-89C2-E99D2403D5B0}"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35EC15DE-893B-6C8D-BDAD-49747D717AB9}"/>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487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551021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41E9662-9B0C-8C46-8D1A-E8DF0F74BE2D}"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innehåll 2">
            <a:extLst>
              <a:ext uri="{FF2B5EF4-FFF2-40B4-BE49-F238E27FC236}">
                <a16:creationId xmlns:a16="http://schemas.microsoft.com/office/drawing/2014/main" id="{31491C38-48A8-AE21-646F-B8DB33814702}"/>
              </a:ext>
            </a:extLst>
          </p:cNvPr>
          <p:cNvSpPr>
            <a:spLocks noGrp="1"/>
          </p:cNvSpPr>
          <p:nvPr>
            <p:ph idx="13"/>
          </p:nvPr>
        </p:nvSpPr>
        <p:spPr>
          <a:xfrm>
            <a:off x="6343648" y="1701800"/>
            <a:ext cx="5511600"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24">
            <a:extLst>
              <a:ext uri="{FF2B5EF4-FFF2-40B4-BE49-F238E27FC236}">
                <a16:creationId xmlns:a16="http://schemas.microsoft.com/office/drawing/2014/main" id="{856676C6-5165-E5DC-98C1-EC123BD71700}"/>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9015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EB4F0F0-224E-C940-9860-993CA0336193}"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150423"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6264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9E5CDFF-BB5F-5F4F-8625-63E766409D95}" type="datetime1">
              <a:rPr lang="sv-SE" smtClean="0"/>
              <a:t>2025-11-18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11519162"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1123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586AC84-7F63-3E41-8144-F161D14EBD63}"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7615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1"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4C1211F9-4724-6641-A922-94437D59D56C}"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4149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3 rader, 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8DCD9B5-0B14-E949-9522-81EC9A796420}"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2953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3 rader, 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E78F75B-332F-FC48-8FC0-126DBFB0AE82}" type="datetime1">
              <a:rPr lang="sv-SE" smtClean="0"/>
              <a:t>2025-11-18</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365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7C38220A-A4DB-164D-B4DD-CA818D7E67B4}"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80196D64-B1B4-8C3E-192D-79AC418D0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34765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ljus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AF46884-7ACE-8A4D-A57E-06D77E266EB4}"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pic>
        <p:nvPicPr>
          <p:cNvPr id="4" name="Picture 4">
            <a:extLst>
              <a:ext uri="{FF2B5EF4-FFF2-40B4-BE49-F238E27FC236}">
                <a16:creationId xmlns:a16="http://schemas.microsoft.com/office/drawing/2014/main" id="{D1A7D32B-0F8A-3DCA-EFFB-008B6E058E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80" y="284729"/>
            <a:ext cx="1165397" cy="262477"/>
          </a:xfrm>
          <a:prstGeom prst="rect">
            <a:avLst/>
          </a:prstGeom>
        </p:spPr>
      </p:pic>
    </p:spTree>
    <p:extLst>
      <p:ext uri="{BB962C8B-B14F-4D97-AF65-F5344CB8AC3E}">
        <p14:creationId xmlns:p14="http://schemas.microsoft.com/office/powerpoint/2010/main" val="19001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2EC13587-549A-0F4E-A527-ABDAC680C7A1}"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F67F44E8-2EEC-722C-05E0-58A130E81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29816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ljus bild, barrträd">
    <p:bg>
      <p:bgPr>
        <a:solidFill>
          <a:schemeClr val="tx2"/>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20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solidFill>
                  <a:schemeClr val="bg1"/>
                </a:solidFill>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F4F47344-78FE-5546-88BB-A563671AF28D}"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61559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ljus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804D7616-3AC4-8D4B-B77C-0676C697AADA}"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9130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mörk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bwMode="white">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D3C7163A-D379-0F47-B0CC-519F080841A7}"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42116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318295" y="925533"/>
            <a:ext cx="10073479" cy="547668"/>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3213C5F7-B4E2-8543-A6F1-12FA6C13E9EB}" type="datetime1">
              <a:rPr lang="sv-SE" smtClean="0"/>
              <a:t>2025-11-18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955FA0CD-A5EA-484A-B27A-3493C5E63144}" type="datetime1">
              <a:rPr lang="sv-SE" smtClean="0"/>
              <a:t>2025-11-18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957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efter denna sida tillhör ej mallen. Byt istället till en layout innan denna sida.</a:t>
            </a:r>
          </a:p>
        </p:txBody>
      </p:sp>
    </p:spTree>
    <p:extLst>
      <p:ext uri="{BB962C8B-B14F-4D97-AF65-F5344CB8AC3E}">
        <p14:creationId xmlns:p14="http://schemas.microsoft.com/office/powerpoint/2010/main" val="7948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ext och utfallande mörk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7C38220A-A4DB-164D-B4DD-CA818D7E67B4}" type="datetime1">
              <a:rPr lang="sv-SE" smtClean="0"/>
              <a:t>2025-11-18</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93016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9FB29E4B-D9B3-394B-B5BD-D4BED986CF22}" type="datetime1">
              <a:rPr lang="sv-SE" smtClean="0"/>
              <a:t>2025-11-18</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Bild 3">
            <a:extLst>
              <a:ext uri="{FF2B5EF4-FFF2-40B4-BE49-F238E27FC236}">
                <a16:creationId xmlns:a16="http://schemas.microsoft.com/office/drawing/2014/main" id="{90558A27-2E38-9635-1B28-8FA8DD4D26FF}"/>
              </a:ext>
            </a:extLst>
          </p:cNvPr>
          <p:cNvPicPr>
            <a:picLocks noChangeAspect="1"/>
          </p:cNvPicPr>
          <p:nvPr userDrawn="1"/>
        </p:nvPicPr>
        <p:blipFill>
          <a:blip/>
          <a:stretch>
            <a:fillRect/>
          </a:stretch>
        </p:blipFill>
        <p:spPr>
          <a:xfrm>
            <a:off x="10610852" y="282708"/>
            <a:ext cx="1269671" cy="342000"/>
          </a:xfrm>
          <a:prstGeom prst="rect">
            <a:avLst/>
          </a:prstGeom>
        </p:spPr>
      </p:pic>
    </p:spTree>
    <p:extLst>
      <p:ext uri="{BB962C8B-B14F-4D97-AF65-F5344CB8AC3E}">
        <p14:creationId xmlns:p14="http://schemas.microsoft.com/office/powerpoint/2010/main" val="23985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sandsten">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38FB9D44-E550-B243-9A52-0D51A8A86F17}"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6018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42BE9615-5C75-7C41-B1FA-E9CD2953E1FE}"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4298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skog">
    <p:bg>
      <p:bgPr>
        <a:solidFill>
          <a:srgbClr val="2D8E2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503EA03E-DAB7-F84E-8FC4-203705D248CA}"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0893582" y="305556"/>
            <a:ext cx="982800" cy="222139"/>
          </a:xfrm>
          <a:prstGeom prst="rect">
            <a:avLst/>
          </a:prstGeom>
        </p:spPr>
      </p:pic>
    </p:spTree>
    <p:extLst>
      <p:ext uri="{BB962C8B-B14F-4D97-AF65-F5344CB8AC3E}">
        <p14:creationId xmlns:p14="http://schemas.microsoft.com/office/powerpoint/2010/main" val="40933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barrträ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DAD59222-CF8A-9543-97A0-86A204CCDF17}"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4553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örk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C8959C32-66AE-7847-A04D-31576A7D2EFB}"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bwMode="white"/>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4373D231-42EE-08FD-651B-8F43C65CA9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041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ljus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0F303F1-7792-D547-A548-87EA5FAE0BAF}" type="datetime1">
              <a:rPr lang="sv-SE" smtClean="0"/>
              <a:t>2025-11-18</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tx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6786ABF2-589E-63D0-E7BD-0A1FFE3DF5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3" y="305950"/>
            <a:ext cx="982798" cy="221351"/>
          </a:xfrm>
          <a:prstGeom prst="rect">
            <a:avLst/>
          </a:prstGeom>
        </p:spPr>
      </p:pic>
    </p:spTree>
    <p:extLst>
      <p:ext uri="{BB962C8B-B14F-4D97-AF65-F5344CB8AC3E}">
        <p14:creationId xmlns:p14="http://schemas.microsoft.com/office/powerpoint/2010/main" val="6255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18295" y="925532"/>
            <a:ext cx="4801996" cy="958830"/>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38138" y="2349500"/>
            <a:ext cx="4782153" cy="38671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10391773" y="6506334"/>
            <a:ext cx="90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7EDD061D-87C8-3E4F-9A3F-995BA568B7F1}" type="datetime1">
              <a:rPr lang="sv-SE" smtClean="0"/>
              <a:t>2025-11-18</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38138" y="254033"/>
            <a:ext cx="4765487" cy="264728"/>
          </a:xfrm>
          <a:prstGeom prst="rect">
            <a:avLst/>
          </a:prstGeom>
        </p:spPr>
        <p:txBody>
          <a:bodyPr vert="horz" lIns="0" tIns="0" rIns="0" bIns="0" rtlCol="0" anchor="t">
            <a:noAutofit/>
          </a:bodyPr>
          <a:lstStyle>
            <a:lvl1pPr algn="l">
              <a:defRPr sz="1000" cap="all" baseline="0">
                <a:solidFill>
                  <a:schemeClr val="tx1"/>
                </a:solidFill>
                <a:latin typeface="+mj-lt"/>
              </a:defRPr>
            </a:lvl1pPr>
          </a:lstStyle>
          <a:p>
            <a:r>
              <a:rPr lang="sv-SE"/>
              <a:t>Koll på skogen</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317300" y="6506334"/>
            <a:ext cx="54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AE086683-F536-42AB-ABBC-F4803DFE8DBC}" type="slidenum">
              <a:rPr lang="sv-SE" smtClean="0"/>
              <a:pPr/>
              <a:t>‹#›</a:t>
            </a:fld>
            <a:endParaRPr lang="sv-SE"/>
          </a:p>
        </p:txBody>
      </p:sp>
      <p:pic>
        <p:nvPicPr>
          <p:cNvPr id="8" name="Picture 7" descr="A black text on a black background&#10;&#10;AI-generated content may be incorrect.">
            <a:extLst>
              <a:ext uri="{FF2B5EF4-FFF2-40B4-BE49-F238E27FC236}">
                <a16:creationId xmlns:a16="http://schemas.microsoft.com/office/drawing/2014/main" id="{1CED6B1D-A3BE-5262-2ABF-9EC9968CF450}"/>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1" r:id="rId4"/>
    <p:sldLayoutId id="2147483663" r:id="rId5"/>
    <p:sldLayoutId id="2147483664" r:id="rId6"/>
    <p:sldLayoutId id="2147483665" r:id="rId7"/>
    <p:sldLayoutId id="2147483666" r:id="rId8"/>
    <p:sldLayoutId id="2147483667" r:id="rId9"/>
    <p:sldLayoutId id="2147483650" r:id="rId10"/>
    <p:sldLayoutId id="2147483678" r:id="rId11"/>
    <p:sldLayoutId id="2147483668" r:id="rId12"/>
    <p:sldLayoutId id="2147483669" r:id="rId13"/>
    <p:sldLayoutId id="2147483670" r:id="rId14"/>
    <p:sldLayoutId id="2147483671" r:id="rId15"/>
    <p:sldLayoutId id="2147483672" r:id="rId16"/>
    <p:sldLayoutId id="2147483680" r:id="rId17"/>
    <p:sldLayoutId id="2147483681" r:id="rId18"/>
    <p:sldLayoutId id="2147483673" r:id="rId19"/>
    <p:sldLayoutId id="2147483675" r:id="rId20"/>
    <p:sldLayoutId id="2147483674" r:id="rId21"/>
    <p:sldLayoutId id="2147483676" r:id="rId22"/>
    <p:sldLayoutId id="2147483677" r:id="rId23"/>
    <p:sldLayoutId id="2147483654" r:id="rId24"/>
    <p:sldLayoutId id="2147483679" r:id="rId25"/>
    <p:sldLayoutId id="2147483658" r:id="rId26"/>
    <p:sldLayoutId id="2147483682"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08000" indent="-108000" algn="l" defTabSz="914400" rtl="0" eaLnBrk="1" latinLnBrk="0" hangingPunct="1">
        <a:lnSpc>
          <a:spcPct val="11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A4A3A4"/>
          </p15:clr>
        </p15:guide>
        <p15:guide id="2" pos="211" userDrawn="1">
          <p15:clr>
            <a:srgbClr val="A4A3A4"/>
          </p15:clr>
        </p15:guide>
        <p15:guide id="3" orient="horz" pos="3916" userDrawn="1">
          <p15:clr>
            <a:srgbClr val="A4A3A4"/>
          </p15:clr>
        </p15:guide>
        <p15:guide id="5" orient="horz" pos="177" userDrawn="1">
          <p15:clr>
            <a:srgbClr val="A4A3A4"/>
          </p15:clr>
        </p15:guide>
        <p15:guide id="6" orient="horz" pos="4178" userDrawn="1">
          <p15:clr>
            <a:srgbClr val="A4A3A4"/>
          </p15:clr>
        </p15:guide>
        <p15:guide id="7" orient="horz" pos="640" userDrawn="1">
          <p15:clr>
            <a:srgbClr val="A4A3A4"/>
          </p15:clr>
        </p15:guide>
        <p15:guide id="8" orient="horz" pos="1476" userDrawn="1">
          <p15:clr>
            <a:srgbClr val="A4A3A4"/>
          </p15:clr>
        </p15:guide>
        <p15:guide id="9" pos="3795" userDrawn="1">
          <p15:clr>
            <a:srgbClr val="A4A3A4"/>
          </p15:clr>
        </p15:guide>
        <p15:guide id="10" pos="388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CB604D16-A0D6-7F52-37FB-D58C9912A740}"/>
              </a:ext>
            </a:extLst>
          </p:cNvPr>
          <p:cNvSpPr>
            <a:spLocks noGrp="1"/>
          </p:cNvSpPr>
          <p:nvPr>
            <p:ph type="title"/>
          </p:nvPr>
        </p:nvSpPr>
        <p:spPr/>
        <p:txBody>
          <a:bodyPr/>
          <a:lstStyle/>
          <a:p>
            <a:r>
              <a:rPr lang="en-GB" dirty="0"/>
              <a:t>Everything is taken care of</a:t>
            </a:r>
            <a:endParaRPr lang="sv-SE" dirty="0"/>
          </a:p>
        </p:txBody>
      </p:sp>
      <p:sp>
        <p:nvSpPr>
          <p:cNvPr id="54" name="Text Placeholder 53">
            <a:extLst>
              <a:ext uri="{FF2B5EF4-FFF2-40B4-BE49-F238E27FC236}">
                <a16:creationId xmlns:a16="http://schemas.microsoft.com/office/drawing/2014/main" id="{31789939-8B94-C754-3A21-61210A858250}"/>
              </a:ext>
            </a:extLst>
          </p:cNvPr>
          <p:cNvSpPr>
            <a:spLocks noGrp="1"/>
          </p:cNvSpPr>
          <p:nvPr>
            <p:ph type="body" sz="quarter" idx="16"/>
          </p:nvPr>
        </p:nvSpPr>
        <p:spPr>
          <a:xfrm>
            <a:off x="338137" y="6506335"/>
            <a:ext cx="5686425" cy="126240"/>
          </a:xfrm>
        </p:spPr>
        <p:txBody>
          <a:bodyPr/>
          <a:lstStyle/>
          <a:p>
            <a:r>
              <a:rPr lang="en-GB"/>
              <a:t>m</a:t>
            </a:r>
            <a:r>
              <a:rPr lang="en-GB" baseline="30000"/>
              <a:t>3</a:t>
            </a:r>
            <a:r>
              <a:rPr lang="en-GB"/>
              <a:t> refers to cubic meter solid under bark, i.e. wood volume without bark and top.</a:t>
            </a:r>
          </a:p>
        </p:txBody>
      </p:sp>
      <p:sp>
        <p:nvSpPr>
          <p:cNvPr id="6" name="TextBox 5">
            <a:extLst>
              <a:ext uri="{FF2B5EF4-FFF2-40B4-BE49-F238E27FC236}">
                <a16:creationId xmlns:a16="http://schemas.microsoft.com/office/drawing/2014/main" id="{5385A2E1-C686-81C8-6977-32C2876E5990}"/>
              </a:ext>
            </a:extLst>
          </p:cNvPr>
          <p:cNvSpPr txBox="1"/>
          <p:nvPr/>
        </p:nvSpPr>
        <p:spPr>
          <a:xfrm>
            <a:off x="1524609" y="2030329"/>
            <a:ext cx="2766759" cy="430887"/>
          </a:xfrm>
          <a:prstGeom prst="rect">
            <a:avLst/>
          </a:prstGeom>
          <a:noFill/>
        </p:spPr>
        <p:txBody>
          <a:bodyPr wrap="square" lIns="0" tIns="0" rIns="0" bIns="0" rtlCol="0" anchor="ctr" anchorCtr="0">
            <a:spAutoFit/>
          </a:bodyPr>
          <a:lstStyle/>
          <a:p>
            <a:r>
              <a:rPr lang="en-GB" sz="1400" b="1">
                <a:solidFill>
                  <a:schemeClr val="accent2">
                    <a:lumMod val="75000"/>
                  </a:schemeClr>
                </a:solidFill>
                <a:latin typeface="Century Gothic" panose="020B0502020202020204" pitchFamily="34" charset="0"/>
              </a:rPr>
              <a:t>Export of pulpwood </a:t>
            </a:r>
          </a:p>
          <a:p>
            <a:r>
              <a:rPr lang="en-GB" sz="1400">
                <a:solidFill>
                  <a:schemeClr val="tx2">
                    <a:lumMod val="75000"/>
                  </a:schemeClr>
                </a:solidFill>
                <a:latin typeface="Century Gothic" panose="020B0502020202020204" pitchFamily="34" charset="0"/>
              </a:rPr>
              <a:t>0.8 million m</a:t>
            </a:r>
            <a:r>
              <a:rPr lang="en-GB" sz="1400" baseline="30000">
                <a:solidFill>
                  <a:schemeClr val="tx2">
                    <a:lumMod val="75000"/>
                  </a:schemeClr>
                </a:solidFill>
                <a:latin typeface="Century Gothic" panose="020B0502020202020204" pitchFamily="34" charset="0"/>
              </a:rPr>
              <a:t>3</a:t>
            </a:r>
          </a:p>
        </p:txBody>
      </p:sp>
      <p:sp>
        <p:nvSpPr>
          <p:cNvPr id="7" name="TextBox 6">
            <a:extLst>
              <a:ext uri="{FF2B5EF4-FFF2-40B4-BE49-F238E27FC236}">
                <a16:creationId xmlns:a16="http://schemas.microsoft.com/office/drawing/2014/main" id="{9196A3D8-F90A-6BC8-821F-4CD32A29C9AE}"/>
              </a:ext>
            </a:extLst>
          </p:cNvPr>
          <p:cNvSpPr txBox="1"/>
          <p:nvPr/>
        </p:nvSpPr>
        <p:spPr>
          <a:xfrm>
            <a:off x="1524609" y="5099898"/>
            <a:ext cx="2767085" cy="430887"/>
          </a:xfrm>
          <a:prstGeom prst="rect">
            <a:avLst/>
          </a:prstGeom>
          <a:noFill/>
        </p:spPr>
        <p:txBody>
          <a:bodyPr wrap="square" lIns="0" tIns="0" rIns="0" bIns="0" anchor="ctr" anchorCtr="0">
            <a:spAutoFit/>
          </a:bodyPr>
          <a:lstStyle/>
          <a:p>
            <a:r>
              <a:rPr lang="en-GB" sz="1400" b="1">
                <a:solidFill>
                  <a:schemeClr val="accent2">
                    <a:lumMod val="75000"/>
                  </a:schemeClr>
                </a:solidFill>
                <a:latin typeface="Century Gothic" panose="020B0502020202020204" pitchFamily="34" charset="0"/>
              </a:rPr>
              <a:t>Export of sawn timber</a:t>
            </a:r>
          </a:p>
          <a:p>
            <a:r>
              <a:rPr lang="en-GB" sz="1400">
                <a:solidFill>
                  <a:schemeClr val="tx2">
                    <a:lumMod val="75000"/>
                  </a:schemeClr>
                </a:solidFill>
                <a:latin typeface="Century Gothic" panose="020B0502020202020204" pitchFamily="34" charset="0"/>
              </a:rPr>
              <a:t>0.5 million m</a:t>
            </a:r>
            <a:r>
              <a:rPr lang="en-GB" sz="1400" baseline="30000">
                <a:solidFill>
                  <a:schemeClr val="tx2">
                    <a:lumMod val="75000"/>
                  </a:schemeClr>
                </a:solidFill>
                <a:latin typeface="Century Gothic" panose="020B0502020202020204" pitchFamily="34" charset="0"/>
              </a:rPr>
              <a:t>3</a:t>
            </a:r>
          </a:p>
        </p:txBody>
      </p:sp>
      <p:sp>
        <p:nvSpPr>
          <p:cNvPr id="8" name="TextBox 7">
            <a:extLst>
              <a:ext uri="{FF2B5EF4-FFF2-40B4-BE49-F238E27FC236}">
                <a16:creationId xmlns:a16="http://schemas.microsoft.com/office/drawing/2014/main" id="{C6498C93-6304-B84E-AD89-8A5B622D97FA}"/>
              </a:ext>
            </a:extLst>
          </p:cNvPr>
          <p:cNvSpPr txBox="1"/>
          <p:nvPr/>
        </p:nvSpPr>
        <p:spPr>
          <a:xfrm>
            <a:off x="8970738" y="3730609"/>
            <a:ext cx="2928675" cy="184666"/>
          </a:xfrm>
          <a:prstGeom prst="rect">
            <a:avLst/>
          </a:prstGeom>
          <a:noFill/>
        </p:spPr>
        <p:txBody>
          <a:bodyPr wrap="square" lIns="0" tIns="0" rIns="0" bIns="0">
            <a:spAutoFit/>
          </a:bodyPr>
          <a:lstStyle/>
          <a:p>
            <a:r>
              <a:rPr lang="en-GB" sz="1200" b="1">
                <a:latin typeface="+mj-lt"/>
              </a:rPr>
              <a:t>Appr. 10 million m</a:t>
            </a:r>
            <a:r>
              <a:rPr lang="en-GB" sz="1200" b="1" baseline="30000">
                <a:latin typeface="+mj-lt"/>
              </a:rPr>
              <a:t>3</a:t>
            </a:r>
            <a:r>
              <a:rPr lang="en-GB" sz="1200" b="1">
                <a:latin typeface="+mj-lt"/>
              </a:rPr>
              <a:t> wood chips</a:t>
            </a:r>
          </a:p>
        </p:txBody>
      </p:sp>
      <p:sp>
        <p:nvSpPr>
          <p:cNvPr id="9" name="TextBox 8">
            <a:extLst>
              <a:ext uri="{FF2B5EF4-FFF2-40B4-BE49-F238E27FC236}">
                <a16:creationId xmlns:a16="http://schemas.microsoft.com/office/drawing/2014/main" id="{5A08804C-5585-23B2-C89A-5698B49C2FE0}"/>
              </a:ext>
            </a:extLst>
          </p:cNvPr>
          <p:cNvSpPr txBox="1"/>
          <p:nvPr/>
        </p:nvSpPr>
        <p:spPr>
          <a:xfrm>
            <a:off x="7900306" y="4146408"/>
            <a:ext cx="2260604" cy="1496473"/>
          </a:xfrm>
          <a:prstGeom prst="rect">
            <a:avLst/>
          </a:prstGeom>
          <a:solidFill>
            <a:schemeClr val="accent1">
              <a:lumMod val="60000"/>
              <a:lumOff val="40000"/>
            </a:schemeClr>
          </a:solidFill>
        </p:spPr>
        <p:txBody>
          <a:bodyPr wrap="square" lIns="180000" tIns="360000" rIns="0" bIns="360000">
            <a:spAutoFit/>
          </a:bodyPr>
          <a:lstStyle/>
          <a:p>
            <a:r>
              <a:rPr lang="en-GB" b="1">
                <a:solidFill>
                  <a:schemeClr val="accent2">
                    <a:lumMod val="75000"/>
                  </a:schemeClr>
                </a:solidFill>
                <a:latin typeface="+mj-lt"/>
              </a:rPr>
              <a:t>Pulp and </a:t>
            </a:r>
            <a:br>
              <a:rPr lang="en-GB" b="1">
                <a:solidFill>
                  <a:schemeClr val="accent2">
                    <a:lumMod val="75000"/>
                  </a:schemeClr>
                </a:solidFill>
                <a:latin typeface="+mj-lt"/>
              </a:rPr>
            </a:br>
            <a:r>
              <a:rPr lang="en-GB" b="1">
                <a:solidFill>
                  <a:schemeClr val="accent2">
                    <a:lumMod val="75000"/>
                  </a:schemeClr>
                </a:solidFill>
                <a:latin typeface="+mj-lt"/>
              </a:rPr>
              <a:t>paper industry</a:t>
            </a:r>
          </a:p>
          <a:p>
            <a:r>
              <a:rPr lang="en-GB" sz="1400">
                <a:latin typeface="+mj-lt"/>
              </a:rPr>
              <a:t>47.4 million m</a:t>
            </a:r>
            <a:r>
              <a:rPr lang="en-GB" sz="1400" baseline="30000">
                <a:latin typeface="+mj-lt"/>
              </a:rPr>
              <a:t>3</a:t>
            </a:r>
            <a:endParaRPr lang="en-GB" sz="1400">
              <a:latin typeface="+mj-lt"/>
            </a:endParaRPr>
          </a:p>
        </p:txBody>
      </p:sp>
      <p:sp>
        <p:nvSpPr>
          <p:cNvPr id="10" name="TextBox 9">
            <a:extLst>
              <a:ext uri="{FF2B5EF4-FFF2-40B4-BE49-F238E27FC236}">
                <a16:creationId xmlns:a16="http://schemas.microsoft.com/office/drawing/2014/main" id="{B7000C12-D061-2D83-AE63-37DE12846025}"/>
              </a:ext>
            </a:extLst>
          </p:cNvPr>
          <p:cNvSpPr txBox="1"/>
          <p:nvPr/>
        </p:nvSpPr>
        <p:spPr>
          <a:xfrm>
            <a:off x="8095034" y="5886777"/>
            <a:ext cx="2869673" cy="369332"/>
          </a:xfrm>
          <a:prstGeom prst="rect">
            <a:avLst/>
          </a:prstGeom>
          <a:noFill/>
        </p:spPr>
        <p:txBody>
          <a:bodyPr wrap="square" lIns="0" tIns="0" rIns="0" bIns="0">
            <a:spAutoFit/>
          </a:bodyPr>
          <a:lstStyle/>
          <a:p>
            <a:r>
              <a:rPr lang="en-GB" sz="1200" b="1">
                <a:solidFill>
                  <a:schemeClr val="accent2">
                    <a:lumMod val="75000"/>
                  </a:schemeClr>
                </a:solidFill>
                <a:latin typeface="+mj-lt"/>
              </a:rPr>
              <a:t>Import wood of pulpwood and chips</a:t>
            </a:r>
          </a:p>
          <a:p>
            <a:r>
              <a:rPr lang="en-GB" sz="1200">
                <a:latin typeface="+mj-lt"/>
              </a:rPr>
              <a:t>6.7 million m</a:t>
            </a:r>
            <a:r>
              <a:rPr lang="en-GB" sz="1200" baseline="30000">
                <a:latin typeface="+mj-lt"/>
              </a:rPr>
              <a:t>3</a:t>
            </a:r>
            <a:endParaRPr lang="en-GB" sz="1200">
              <a:latin typeface="+mj-lt"/>
            </a:endParaRPr>
          </a:p>
        </p:txBody>
      </p:sp>
      <p:sp>
        <p:nvSpPr>
          <p:cNvPr id="11" name="TextBox 10">
            <a:extLst>
              <a:ext uri="{FF2B5EF4-FFF2-40B4-BE49-F238E27FC236}">
                <a16:creationId xmlns:a16="http://schemas.microsoft.com/office/drawing/2014/main" id="{46881422-4A2A-493F-A9D7-7751AB780A44}"/>
              </a:ext>
            </a:extLst>
          </p:cNvPr>
          <p:cNvSpPr txBox="1"/>
          <p:nvPr/>
        </p:nvSpPr>
        <p:spPr>
          <a:xfrm>
            <a:off x="8095034" y="1643069"/>
            <a:ext cx="2870201" cy="369332"/>
          </a:xfrm>
          <a:prstGeom prst="rect">
            <a:avLst/>
          </a:prstGeom>
          <a:noFill/>
        </p:spPr>
        <p:txBody>
          <a:bodyPr wrap="square" lIns="0" tIns="0" rIns="0" bIns="0">
            <a:spAutoFit/>
          </a:bodyPr>
          <a:lstStyle/>
          <a:p>
            <a:r>
              <a:rPr lang="en-GB" sz="1200" b="1">
                <a:solidFill>
                  <a:schemeClr val="accent2">
                    <a:lumMod val="75000"/>
                  </a:schemeClr>
                </a:solidFill>
                <a:latin typeface="+mj-lt"/>
              </a:rPr>
              <a:t>Import of sawn timber</a:t>
            </a:r>
          </a:p>
          <a:p>
            <a:r>
              <a:rPr lang="en-GB" sz="1200">
                <a:solidFill>
                  <a:schemeClr val="tx2">
                    <a:lumMod val="75000"/>
                  </a:schemeClr>
                </a:solidFill>
                <a:latin typeface="+mj-lt"/>
              </a:rPr>
              <a:t>1 million m</a:t>
            </a:r>
            <a:r>
              <a:rPr lang="en-GB" sz="1200" baseline="30000">
                <a:solidFill>
                  <a:schemeClr val="tx2">
                    <a:lumMod val="75000"/>
                  </a:schemeClr>
                </a:solidFill>
                <a:latin typeface="+mj-lt"/>
              </a:rPr>
              <a:t>3</a:t>
            </a:r>
          </a:p>
        </p:txBody>
      </p:sp>
      <p:sp>
        <p:nvSpPr>
          <p:cNvPr id="12" name="TextBox 11">
            <a:extLst>
              <a:ext uri="{FF2B5EF4-FFF2-40B4-BE49-F238E27FC236}">
                <a16:creationId xmlns:a16="http://schemas.microsoft.com/office/drawing/2014/main" id="{F59386D7-99A9-A839-DDAC-C06505302E98}"/>
              </a:ext>
            </a:extLst>
          </p:cNvPr>
          <p:cNvSpPr txBox="1"/>
          <p:nvPr/>
        </p:nvSpPr>
        <p:spPr>
          <a:xfrm>
            <a:off x="7900306" y="2278231"/>
            <a:ext cx="2260604" cy="1219474"/>
          </a:xfrm>
          <a:prstGeom prst="rect">
            <a:avLst/>
          </a:prstGeom>
          <a:solidFill>
            <a:schemeClr val="accent1">
              <a:lumMod val="60000"/>
              <a:lumOff val="40000"/>
            </a:schemeClr>
          </a:solidFill>
        </p:spPr>
        <p:txBody>
          <a:bodyPr wrap="square" lIns="180000" tIns="360000" rIns="0" bIns="360000">
            <a:spAutoFit/>
          </a:bodyPr>
          <a:lstStyle/>
          <a:p>
            <a:r>
              <a:rPr lang="en-GB" b="1">
                <a:solidFill>
                  <a:schemeClr val="accent1">
                    <a:lumMod val="50000"/>
                  </a:schemeClr>
                </a:solidFill>
                <a:latin typeface="+mj-lt"/>
              </a:rPr>
              <a:t>Sawmill</a:t>
            </a:r>
            <a:r>
              <a:rPr lang="en-GB">
                <a:solidFill>
                  <a:schemeClr val="accent4">
                    <a:lumMod val="60000"/>
                    <a:lumOff val="40000"/>
                  </a:schemeClr>
                </a:solidFill>
                <a:latin typeface="+mj-lt"/>
              </a:rPr>
              <a:t> </a:t>
            </a:r>
          </a:p>
          <a:p>
            <a:r>
              <a:rPr lang="en-GB" sz="1400">
                <a:latin typeface="+mj-lt"/>
              </a:rPr>
              <a:t>35.6 million m</a:t>
            </a:r>
            <a:r>
              <a:rPr lang="en-GB" sz="1400" baseline="30000">
                <a:latin typeface="+mj-lt"/>
              </a:rPr>
              <a:t>3</a:t>
            </a:r>
          </a:p>
        </p:txBody>
      </p:sp>
      <p:sp>
        <p:nvSpPr>
          <p:cNvPr id="13" name="Title 1">
            <a:extLst>
              <a:ext uri="{FF2B5EF4-FFF2-40B4-BE49-F238E27FC236}">
                <a16:creationId xmlns:a16="http://schemas.microsoft.com/office/drawing/2014/main" id="{3668DDB5-9BB1-D47A-9999-6125670CF913}"/>
              </a:ext>
            </a:extLst>
          </p:cNvPr>
          <p:cNvSpPr txBox="1">
            <a:spLocks/>
          </p:cNvSpPr>
          <p:nvPr/>
        </p:nvSpPr>
        <p:spPr>
          <a:xfrm>
            <a:off x="341620" y="833828"/>
            <a:ext cx="11538743" cy="547668"/>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4500" b="1" kern="1200">
                <a:solidFill>
                  <a:schemeClr val="tx1"/>
                </a:solidFill>
                <a:latin typeface="+mj-lt"/>
                <a:ea typeface="+mj-ea"/>
                <a:cs typeface="+mj-cs"/>
              </a:defRPr>
            </a:lvl1pPr>
          </a:lstStyle>
          <a:p>
            <a:endParaRPr lang="sv-SE" sz="3000"/>
          </a:p>
        </p:txBody>
      </p:sp>
      <p:sp>
        <p:nvSpPr>
          <p:cNvPr id="14" name="TextBox 13">
            <a:extLst>
              <a:ext uri="{FF2B5EF4-FFF2-40B4-BE49-F238E27FC236}">
                <a16:creationId xmlns:a16="http://schemas.microsoft.com/office/drawing/2014/main" id="{36AA29B2-5D4D-8921-D55B-2996FF047237}"/>
              </a:ext>
            </a:extLst>
          </p:cNvPr>
          <p:cNvSpPr txBox="1"/>
          <p:nvPr/>
        </p:nvSpPr>
        <p:spPr>
          <a:xfrm>
            <a:off x="334963" y="5833115"/>
            <a:ext cx="3672976" cy="415498"/>
          </a:xfrm>
          <a:prstGeom prst="rect">
            <a:avLst/>
          </a:prstGeom>
          <a:noFill/>
        </p:spPr>
        <p:txBody>
          <a:bodyPr wrap="square" lIns="0" tIns="0" rIns="0" bIns="0" rtlCol="0">
            <a:spAutoFit/>
          </a:bodyPr>
          <a:lstStyle/>
          <a:p>
            <a:r>
              <a:rPr lang="en-GB" sz="900">
                <a:latin typeface="+mj-lt"/>
              </a:rPr>
              <a:t>*In addition to the industrial roundwood from the forest, 6.3 million m3 of roundwood is also taken out for other purposes, such as firewood and wood for household us</a:t>
            </a:r>
            <a:r>
              <a:rPr lang="sv-SE" sz="900">
                <a:latin typeface="+mj-lt"/>
                <a:cs typeface="Arial" panose="020B0604020202020204" pitchFamily="34" charset="0"/>
              </a:rPr>
              <a:t>e.</a:t>
            </a:r>
            <a:endParaRPr lang="en-GB" sz="900">
              <a:latin typeface="+mj-lt"/>
            </a:endParaRPr>
          </a:p>
        </p:txBody>
      </p:sp>
      <p:sp>
        <p:nvSpPr>
          <p:cNvPr id="15" name="Triangle 14">
            <a:extLst>
              <a:ext uri="{FF2B5EF4-FFF2-40B4-BE49-F238E27FC236}">
                <a16:creationId xmlns:a16="http://schemas.microsoft.com/office/drawing/2014/main" id="{721EB9BA-ED90-C889-D7FD-C2B6670D009B}"/>
              </a:ext>
            </a:extLst>
          </p:cNvPr>
          <p:cNvSpPr>
            <a:spLocks noChangeAspect="1"/>
          </p:cNvSpPr>
          <p:nvPr/>
        </p:nvSpPr>
        <p:spPr>
          <a:xfrm rot="10800000">
            <a:off x="7900306" y="3494698"/>
            <a:ext cx="856344" cy="502247"/>
          </a:xfrm>
          <a:prstGeom prst="triangl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16" name="TextBox 15">
            <a:extLst>
              <a:ext uri="{FF2B5EF4-FFF2-40B4-BE49-F238E27FC236}">
                <a16:creationId xmlns:a16="http://schemas.microsoft.com/office/drawing/2014/main" id="{DB813E32-8980-8811-5B2E-C22F41B7597B}"/>
              </a:ext>
            </a:extLst>
          </p:cNvPr>
          <p:cNvSpPr txBox="1"/>
          <p:nvPr/>
        </p:nvSpPr>
        <p:spPr>
          <a:xfrm>
            <a:off x="5402580" y="4371424"/>
            <a:ext cx="1332001" cy="1046440"/>
          </a:xfrm>
          <a:prstGeom prst="rect">
            <a:avLst/>
          </a:prstGeom>
          <a:noFill/>
        </p:spPr>
        <p:txBody>
          <a:bodyPr wrap="square" lIns="0" tIns="0" rIns="0" bIns="0">
            <a:spAutoFit/>
          </a:bodyPr>
          <a:lstStyle/>
          <a:p>
            <a:r>
              <a:rPr lang="en-GB" sz="3000" b="1">
                <a:solidFill>
                  <a:schemeClr val="accent2">
                    <a:lumMod val="75000"/>
                  </a:schemeClr>
                </a:solidFill>
                <a:latin typeface="+mj-lt"/>
              </a:rPr>
              <a:t>30.7</a:t>
            </a:r>
          </a:p>
          <a:p>
            <a:r>
              <a:rPr lang="en-GB" sz="2400" b="1">
                <a:solidFill>
                  <a:schemeClr val="accent2">
                    <a:lumMod val="75000"/>
                  </a:schemeClr>
                </a:solidFill>
                <a:latin typeface="+mj-lt"/>
              </a:rPr>
              <a:t>million</a:t>
            </a:r>
          </a:p>
          <a:p>
            <a:r>
              <a:rPr lang="en-GB" sz="1400">
                <a:latin typeface="+mj-lt"/>
              </a:rPr>
              <a:t>m³ pulpwood</a:t>
            </a:r>
          </a:p>
        </p:txBody>
      </p:sp>
      <p:pic>
        <p:nvPicPr>
          <p:cNvPr id="18" name="Picture 17" descr="A pile of cut logs in the forest&#10;&#10;AI-generated content may be incorrect.">
            <a:extLst>
              <a:ext uri="{FF2B5EF4-FFF2-40B4-BE49-F238E27FC236}">
                <a16:creationId xmlns:a16="http://schemas.microsoft.com/office/drawing/2014/main" id="{7D6E3D73-5715-9652-1970-EB3B3A0599DE}"/>
              </a:ext>
            </a:extLst>
          </p:cNvPr>
          <p:cNvPicPr>
            <a:picLocks noChangeAspect="1"/>
          </p:cNvPicPr>
          <p:nvPr/>
        </p:nvPicPr>
        <p:blipFill rotWithShape="1">
          <a:blip r:embed="rId3">
            <a:extLst>
              <a:ext uri="{28A0092B-C50C-407E-A947-70E740481C1C}">
                <a14:useLocalDpi xmlns:a14="http://schemas.microsoft.com/office/drawing/2010/main" val="0"/>
              </a:ext>
            </a:extLst>
          </a:blip>
          <a:srcRect l="16964" r="16964"/>
          <a:stretch>
            <a:fillRect/>
          </a:stretch>
        </p:blipFill>
        <p:spPr>
          <a:xfrm>
            <a:off x="478684" y="1795772"/>
            <a:ext cx="900000" cy="900000"/>
          </a:xfrm>
          <a:prstGeom prst="ellipse">
            <a:avLst/>
          </a:prstGeom>
        </p:spPr>
      </p:pic>
      <p:pic>
        <p:nvPicPr>
          <p:cNvPr id="19" name="Picture 18" descr="A pile of cut logs&#10;&#10;AI-generated content may be incorrect.">
            <a:extLst>
              <a:ext uri="{FF2B5EF4-FFF2-40B4-BE49-F238E27FC236}">
                <a16:creationId xmlns:a16="http://schemas.microsoft.com/office/drawing/2014/main" id="{AAC07F95-6CBA-F899-BB2F-AB93705E75AE}"/>
              </a:ext>
            </a:extLst>
          </p:cNvPr>
          <p:cNvPicPr>
            <a:picLocks noChangeAspect="1"/>
          </p:cNvPicPr>
          <p:nvPr/>
        </p:nvPicPr>
        <p:blipFill rotWithShape="1">
          <a:blip r:embed="rId4">
            <a:extLst>
              <a:ext uri="{28A0092B-C50C-407E-A947-70E740481C1C}">
                <a14:useLocalDpi xmlns:a14="http://schemas.microsoft.com/office/drawing/2010/main" val="0"/>
              </a:ext>
            </a:extLst>
          </a:blip>
          <a:srcRect l="16667" r="16667"/>
          <a:stretch>
            <a:fillRect/>
          </a:stretch>
        </p:blipFill>
        <p:spPr>
          <a:xfrm>
            <a:off x="478581" y="4865341"/>
            <a:ext cx="900206" cy="900000"/>
          </a:xfrm>
          <a:prstGeom prst="ellipse">
            <a:avLst/>
          </a:prstGeom>
        </p:spPr>
      </p:pic>
      <p:sp>
        <p:nvSpPr>
          <p:cNvPr id="20" name="Triangle 19">
            <a:extLst>
              <a:ext uri="{FF2B5EF4-FFF2-40B4-BE49-F238E27FC236}">
                <a16:creationId xmlns:a16="http://schemas.microsoft.com/office/drawing/2014/main" id="{3F290A9B-2974-287D-3205-69F631FC39C0}"/>
              </a:ext>
            </a:extLst>
          </p:cNvPr>
          <p:cNvSpPr>
            <a:spLocks noChangeAspect="1"/>
          </p:cNvSpPr>
          <p:nvPr/>
        </p:nvSpPr>
        <p:spPr>
          <a:xfrm rot="10800000">
            <a:off x="8095034" y="2049313"/>
            <a:ext cx="277195" cy="162575"/>
          </a:xfrm>
          <a:prstGeom prst="triangl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1" name="Triangle 20">
            <a:extLst>
              <a:ext uri="{FF2B5EF4-FFF2-40B4-BE49-F238E27FC236}">
                <a16:creationId xmlns:a16="http://schemas.microsoft.com/office/drawing/2014/main" id="{37FE09CB-08B5-E287-2891-DA4C2EB80219}"/>
              </a:ext>
            </a:extLst>
          </p:cNvPr>
          <p:cNvSpPr>
            <a:spLocks noChangeAspect="1"/>
          </p:cNvSpPr>
          <p:nvPr/>
        </p:nvSpPr>
        <p:spPr>
          <a:xfrm rot="10800000" flipV="1">
            <a:off x="8095034" y="5695380"/>
            <a:ext cx="277195" cy="162575"/>
          </a:xfrm>
          <a:prstGeom prst="triangl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2" name="Right Arrow 21">
            <a:extLst>
              <a:ext uri="{FF2B5EF4-FFF2-40B4-BE49-F238E27FC236}">
                <a16:creationId xmlns:a16="http://schemas.microsoft.com/office/drawing/2014/main" id="{E09A72E9-5588-B746-4E3C-28E9440EA2D1}"/>
              </a:ext>
            </a:extLst>
          </p:cNvPr>
          <p:cNvSpPr/>
          <p:nvPr/>
        </p:nvSpPr>
        <p:spPr>
          <a:xfrm>
            <a:off x="6815750" y="2655294"/>
            <a:ext cx="814273" cy="4033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3" name="Right Arrow 22">
            <a:extLst>
              <a:ext uri="{FF2B5EF4-FFF2-40B4-BE49-F238E27FC236}">
                <a16:creationId xmlns:a16="http://schemas.microsoft.com/office/drawing/2014/main" id="{932F48D8-3B27-802E-7220-FB1A367AB14B}"/>
              </a:ext>
            </a:extLst>
          </p:cNvPr>
          <p:cNvSpPr/>
          <p:nvPr/>
        </p:nvSpPr>
        <p:spPr>
          <a:xfrm>
            <a:off x="6815749" y="4692978"/>
            <a:ext cx="814273" cy="4033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24" name="Bent Arrow 23">
            <a:extLst>
              <a:ext uri="{FF2B5EF4-FFF2-40B4-BE49-F238E27FC236}">
                <a16:creationId xmlns:a16="http://schemas.microsoft.com/office/drawing/2014/main" id="{607A9013-2892-2AA9-EB11-8586487B24F7}"/>
              </a:ext>
            </a:extLst>
          </p:cNvPr>
          <p:cNvSpPr/>
          <p:nvPr/>
        </p:nvSpPr>
        <p:spPr>
          <a:xfrm>
            <a:off x="4405610" y="2655294"/>
            <a:ext cx="813816" cy="868680"/>
          </a:xfrm>
          <a:prstGeom prst="ben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solidFill>
                <a:schemeClr val="tx1"/>
              </a:solidFill>
              <a:cs typeface="Arial" panose="020B0604020202020204" pitchFamily="34" charset="0"/>
            </a:endParaRPr>
          </a:p>
        </p:txBody>
      </p:sp>
      <p:sp>
        <p:nvSpPr>
          <p:cNvPr id="25" name="Bent Arrow 24">
            <a:extLst>
              <a:ext uri="{FF2B5EF4-FFF2-40B4-BE49-F238E27FC236}">
                <a16:creationId xmlns:a16="http://schemas.microsoft.com/office/drawing/2014/main" id="{11F38CF8-7497-F3F3-FA74-35364E7CC3A3}"/>
              </a:ext>
            </a:extLst>
          </p:cNvPr>
          <p:cNvSpPr/>
          <p:nvPr/>
        </p:nvSpPr>
        <p:spPr>
          <a:xfrm flipV="1">
            <a:off x="4405610" y="4219858"/>
            <a:ext cx="813816" cy="868680"/>
          </a:xfrm>
          <a:prstGeom prst="ben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solidFill>
                <a:schemeClr val="tx1"/>
              </a:solidFill>
              <a:cs typeface="Arial" panose="020B0604020202020204" pitchFamily="34" charset="0"/>
            </a:endParaRPr>
          </a:p>
        </p:txBody>
      </p:sp>
      <p:sp>
        <p:nvSpPr>
          <p:cNvPr id="26" name="Rectangle 25">
            <a:extLst>
              <a:ext uri="{FF2B5EF4-FFF2-40B4-BE49-F238E27FC236}">
                <a16:creationId xmlns:a16="http://schemas.microsoft.com/office/drawing/2014/main" id="{526621F7-2FB6-C782-E062-B27432A98022}"/>
              </a:ext>
            </a:extLst>
          </p:cNvPr>
          <p:cNvSpPr/>
          <p:nvPr/>
        </p:nvSpPr>
        <p:spPr>
          <a:xfrm>
            <a:off x="3795021" y="3735507"/>
            <a:ext cx="813816" cy="2154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pic>
        <p:nvPicPr>
          <p:cNvPr id="27" name="Picture 26" descr="A group of trees in a forest&#10;&#10;AI-generated content may be incorrect.">
            <a:extLst>
              <a:ext uri="{FF2B5EF4-FFF2-40B4-BE49-F238E27FC236}">
                <a16:creationId xmlns:a16="http://schemas.microsoft.com/office/drawing/2014/main" id="{16B82E1D-9795-17D3-A62D-EDE39B01FDC3}"/>
              </a:ext>
            </a:extLst>
          </p:cNvPr>
          <p:cNvPicPr>
            <a:picLocks noChangeAspect="1"/>
          </p:cNvPicPr>
          <p:nvPr/>
        </p:nvPicPr>
        <p:blipFill>
          <a:blip r:embed="rId5">
            <a:extLst>
              <a:ext uri="{28A0092B-C50C-407E-A947-70E740481C1C}">
                <a14:useLocalDpi xmlns:a14="http://schemas.microsoft.com/office/drawing/2010/main" val="0"/>
              </a:ext>
            </a:extLst>
          </a:blip>
          <a:srcRect t="38258"/>
          <a:stretch>
            <a:fillRect/>
          </a:stretch>
        </p:blipFill>
        <p:spPr>
          <a:xfrm>
            <a:off x="334963" y="3075792"/>
            <a:ext cx="3672976" cy="1511848"/>
          </a:xfrm>
          <a:prstGeom prst="rect">
            <a:avLst/>
          </a:prstGeom>
        </p:spPr>
      </p:pic>
      <p:sp>
        <p:nvSpPr>
          <p:cNvPr id="28" name="TextBox 27">
            <a:extLst>
              <a:ext uri="{FF2B5EF4-FFF2-40B4-BE49-F238E27FC236}">
                <a16:creationId xmlns:a16="http://schemas.microsoft.com/office/drawing/2014/main" id="{22C48483-17AC-866E-28A6-87A35DF3BADC}"/>
              </a:ext>
            </a:extLst>
          </p:cNvPr>
          <p:cNvSpPr txBox="1"/>
          <p:nvPr/>
        </p:nvSpPr>
        <p:spPr>
          <a:xfrm>
            <a:off x="685159" y="3916407"/>
            <a:ext cx="3111354" cy="461665"/>
          </a:xfrm>
          <a:prstGeom prst="rect">
            <a:avLst/>
          </a:prstGeom>
          <a:noFill/>
        </p:spPr>
        <p:txBody>
          <a:bodyPr wrap="square" lIns="0" tIns="0" rIns="0" bIns="0" anchor="ctr" anchorCtr="0">
            <a:spAutoFit/>
          </a:bodyPr>
          <a:lstStyle/>
          <a:p>
            <a:r>
              <a:rPr lang="en-GB" sz="3000" b="1">
                <a:solidFill>
                  <a:schemeClr val="accent1">
                    <a:lumMod val="60000"/>
                    <a:lumOff val="40000"/>
                  </a:schemeClr>
                </a:solidFill>
                <a:effectLst>
                  <a:outerShdw blurRad="176054" dist="147666" dir="5400000" sx="103000" sy="103000" algn="ctr" rotWithShape="0">
                    <a:srgbClr val="000000">
                      <a:alpha val="55000"/>
                    </a:srgbClr>
                  </a:outerShdw>
                </a:effectLst>
                <a:latin typeface="Century Gothic" panose="020B0502020202020204" pitchFamily="34" charset="0"/>
              </a:rPr>
              <a:t>From the forest*</a:t>
            </a:r>
          </a:p>
        </p:txBody>
      </p:sp>
      <p:pic>
        <p:nvPicPr>
          <p:cNvPr id="29" name="Picture 28" descr="A close-up of a corrugated cardboard&#10;&#10;AI-generated content may be incorrect.">
            <a:extLst>
              <a:ext uri="{FF2B5EF4-FFF2-40B4-BE49-F238E27FC236}">
                <a16:creationId xmlns:a16="http://schemas.microsoft.com/office/drawing/2014/main" id="{9D3F04F0-19B5-CA76-B368-C9539D1E58C5}"/>
              </a:ext>
            </a:extLst>
          </p:cNvPr>
          <p:cNvPicPr>
            <a:picLocks noChangeAspect="1"/>
          </p:cNvPicPr>
          <p:nvPr/>
        </p:nvPicPr>
        <p:blipFill>
          <a:blip r:embed="rId6">
            <a:extLst>
              <a:ext uri="{28A0092B-C50C-407E-A947-70E740481C1C}">
                <a14:useLocalDpi xmlns:a14="http://schemas.microsoft.com/office/drawing/2010/main" val="0"/>
              </a:ext>
            </a:extLst>
          </a:blip>
          <a:srcRect l="14799"/>
          <a:stretch>
            <a:fillRect/>
          </a:stretch>
        </p:blipFill>
        <p:spPr>
          <a:xfrm>
            <a:off x="10160910" y="4146407"/>
            <a:ext cx="1700018" cy="1496474"/>
          </a:xfrm>
          <a:prstGeom prst="rect">
            <a:avLst/>
          </a:prstGeom>
        </p:spPr>
      </p:pic>
      <p:pic>
        <p:nvPicPr>
          <p:cNvPr id="30" name="Picture 29" descr="A stack of wood planks&#10;&#10;AI-generated content may be incorrect.">
            <a:extLst>
              <a:ext uri="{FF2B5EF4-FFF2-40B4-BE49-F238E27FC236}">
                <a16:creationId xmlns:a16="http://schemas.microsoft.com/office/drawing/2014/main" id="{18CA8BA3-9D63-B826-0EB8-69B1316A6C62}"/>
              </a:ext>
            </a:extLst>
          </p:cNvPr>
          <p:cNvPicPr>
            <a:picLocks noChangeAspect="1"/>
          </p:cNvPicPr>
          <p:nvPr/>
        </p:nvPicPr>
        <p:blipFill>
          <a:blip r:embed="rId7">
            <a:extLst>
              <a:ext uri="{28A0092B-C50C-407E-A947-70E740481C1C}">
                <a14:useLocalDpi xmlns:a14="http://schemas.microsoft.com/office/drawing/2010/main" val="0"/>
              </a:ext>
            </a:extLst>
          </a:blip>
          <a:srcRect r="19058" b="12726"/>
          <a:stretch>
            <a:fillRect/>
          </a:stretch>
        </p:blipFill>
        <p:spPr>
          <a:xfrm>
            <a:off x="10160910" y="2278362"/>
            <a:ext cx="1696128" cy="1219212"/>
          </a:xfrm>
          <a:prstGeom prst="rect">
            <a:avLst/>
          </a:prstGeom>
        </p:spPr>
      </p:pic>
      <p:sp>
        <p:nvSpPr>
          <p:cNvPr id="31" name="Rectangle 30">
            <a:extLst>
              <a:ext uri="{FF2B5EF4-FFF2-40B4-BE49-F238E27FC236}">
                <a16:creationId xmlns:a16="http://schemas.microsoft.com/office/drawing/2014/main" id="{0033D1BC-B5E4-D3DE-EA68-3769F1C07A1E}"/>
              </a:ext>
            </a:extLst>
          </p:cNvPr>
          <p:cNvSpPr/>
          <p:nvPr/>
        </p:nvSpPr>
        <p:spPr>
          <a:xfrm rot="5400000">
            <a:off x="4100316" y="3736269"/>
            <a:ext cx="813816" cy="20322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32" name="Triangle 31">
            <a:extLst>
              <a:ext uri="{FF2B5EF4-FFF2-40B4-BE49-F238E27FC236}">
                <a16:creationId xmlns:a16="http://schemas.microsoft.com/office/drawing/2014/main" id="{DF3144C9-C762-4D6E-D81B-4EB715AB97F6}"/>
              </a:ext>
            </a:extLst>
          </p:cNvPr>
          <p:cNvSpPr>
            <a:spLocks noChangeAspect="1"/>
          </p:cNvSpPr>
          <p:nvPr/>
        </p:nvSpPr>
        <p:spPr>
          <a:xfrm rot="10800000" flipV="1">
            <a:off x="790086" y="2913217"/>
            <a:ext cx="277195" cy="162575"/>
          </a:xfrm>
          <a:prstGeom prst="triangl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33" name="Triangle 32">
            <a:extLst>
              <a:ext uri="{FF2B5EF4-FFF2-40B4-BE49-F238E27FC236}">
                <a16:creationId xmlns:a16="http://schemas.microsoft.com/office/drawing/2014/main" id="{22D7B289-BFB1-439C-EFB3-7C9B512CB328}"/>
              </a:ext>
            </a:extLst>
          </p:cNvPr>
          <p:cNvSpPr>
            <a:spLocks noChangeAspect="1"/>
          </p:cNvSpPr>
          <p:nvPr/>
        </p:nvSpPr>
        <p:spPr>
          <a:xfrm flipV="1">
            <a:off x="790086" y="4587640"/>
            <a:ext cx="277195" cy="162575"/>
          </a:xfrm>
          <a:prstGeom prst="triangle">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err="1">
              <a:cs typeface="Arial" panose="020B0604020202020204" pitchFamily="34" charset="0"/>
            </a:endParaRPr>
          </a:p>
        </p:txBody>
      </p:sp>
      <p:sp>
        <p:nvSpPr>
          <p:cNvPr id="49" name="TextBox 48">
            <a:extLst>
              <a:ext uri="{FF2B5EF4-FFF2-40B4-BE49-F238E27FC236}">
                <a16:creationId xmlns:a16="http://schemas.microsoft.com/office/drawing/2014/main" id="{45A93090-EA9E-4B17-5ADD-45301C07275F}"/>
              </a:ext>
            </a:extLst>
          </p:cNvPr>
          <p:cNvSpPr txBox="1"/>
          <p:nvPr/>
        </p:nvSpPr>
        <p:spPr>
          <a:xfrm>
            <a:off x="5402580" y="2370527"/>
            <a:ext cx="1338709" cy="1077218"/>
          </a:xfrm>
          <a:prstGeom prst="rect">
            <a:avLst/>
          </a:prstGeom>
          <a:noFill/>
        </p:spPr>
        <p:txBody>
          <a:bodyPr wrap="square" lIns="0" tIns="0" rIns="0" bIns="0">
            <a:spAutoFit/>
          </a:bodyPr>
          <a:lstStyle/>
          <a:p>
            <a:r>
              <a:rPr lang="en-GB" sz="3000" b="1">
                <a:solidFill>
                  <a:schemeClr val="accent2">
                    <a:lumMod val="75000"/>
                  </a:schemeClr>
                </a:solidFill>
                <a:latin typeface="+mj-lt"/>
              </a:rPr>
              <a:t>34.6</a:t>
            </a:r>
          </a:p>
          <a:p>
            <a:r>
              <a:rPr lang="en-GB" sz="2400" b="1">
                <a:solidFill>
                  <a:schemeClr val="accent2">
                    <a:lumMod val="75000"/>
                  </a:schemeClr>
                </a:solidFill>
                <a:latin typeface="+mj-lt"/>
              </a:rPr>
              <a:t>million </a:t>
            </a:r>
          </a:p>
          <a:p>
            <a:r>
              <a:rPr lang="en-GB" sz="1400">
                <a:latin typeface="+mj-lt"/>
              </a:rPr>
              <a:t>m</a:t>
            </a:r>
            <a:r>
              <a:rPr lang="en-GB" sz="1400" baseline="30000">
                <a:latin typeface="+mj-lt"/>
              </a:rPr>
              <a:t>3</a:t>
            </a:r>
            <a:r>
              <a:rPr lang="en-GB" sz="1400">
                <a:latin typeface="+mj-lt"/>
              </a:rPr>
              <a:t> sawn timber</a:t>
            </a:r>
          </a:p>
        </p:txBody>
      </p:sp>
      <p:sp>
        <p:nvSpPr>
          <p:cNvPr id="3" name="Platshållare för sidfot 4">
            <a:extLst>
              <a:ext uri="{FF2B5EF4-FFF2-40B4-BE49-F238E27FC236}">
                <a16:creationId xmlns:a16="http://schemas.microsoft.com/office/drawing/2014/main" id="{C2E139FA-CE46-E06D-FEE6-0BDDD093D616}"/>
              </a:ext>
            </a:extLst>
          </p:cNvPr>
          <p:cNvSpPr txBox="1">
            <a:spLocks/>
          </p:cNvSpPr>
          <p:nvPr/>
        </p:nvSpPr>
        <p:spPr>
          <a:xfrm>
            <a:off x="338138" y="254033"/>
            <a:ext cx="5141636" cy="673130"/>
          </a:xfrm>
          <a:prstGeom prst="rect">
            <a:avLst/>
          </a:prstGeom>
        </p:spPr>
        <p:txBody>
          <a:bodyPr vert="horz" lIns="0" tIns="0" rIns="0" bIns="0" rtlCol="0" anchor="t">
            <a:noAutofit/>
          </a:bodyPr>
          <a:lstStyle>
            <a:defPPr>
              <a:defRPr lang="sv-SE"/>
            </a:defPPr>
            <a:lvl1pPr marL="0" algn="l" defTabSz="914400" rtl="0" eaLnBrk="1" latinLnBrk="0" hangingPunct="1">
              <a:defRPr sz="100" kern="1200" cap="all" baseline="0">
                <a:solidFill>
                  <a:schemeClr val="tx1">
                    <a:alpha val="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Koll på skogen</a:t>
            </a:r>
          </a:p>
        </p:txBody>
      </p:sp>
      <p:sp>
        <p:nvSpPr>
          <p:cNvPr id="4" name="Platshållare för sidfot 4">
            <a:extLst>
              <a:ext uri="{FF2B5EF4-FFF2-40B4-BE49-F238E27FC236}">
                <a16:creationId xmlns:a16="http://schemas.microsoft.com/office/drawing/2014/main" id="{21A65E32-1618-2C80-5D79-C677AA2D058F}"/>
              </a:ext>
            </a:extLst>
          </p:cNvPr>
          <p:cNvSpPr txBox="1">
            <a:spLocks/>
          </p:cNvSpPr>
          <p:nvPr/>
        </p:nvSpPr>
        <p:spPr>
          <a:xfrm>
            <a:off x="338138" y="254033"/>
            <a:ext cx="4765487" cy="264728"/>
          </a:xfrm>
          <a:prstGeom prst="rect">
            <a:avLst/>
          </a:prstGeom>
        </p:spPr>
        <p:txBody>
          <a:bodyPr vert="horz" lIns="0" tIns="0" rIns="0" bIns="0" rtlCol="0" anchor="t">
            <a:noAutofit/>
          </a:bodyPr>
          <a:lstStyle>
            <a:defPPr>
              <a:defRPr lang="sv-SE"/>
            </a:defPPr>
            <a:lvl1pPr marL="0" algn="l" defTabSz="914400" rtl="0" eaLnBrk="1" latinLnBrk="0" hangingPunct="1">
              <a:defRPr sz="10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forest and forestry</a:t>
            </a:r>
          </a:p>
        </p:txBody>
      </p:sp>
    </p:spTree>
    <p:extLst>
      <p:ext uri="{BB962C8B-B14F-4D97-AF65-F5344CB8AC3E}">
        <p14:creationId xmlns:p14="http://schemas.microsoft.com/office/powerpoint/2010/main" val="247139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C71BAB-38B1-8BB8-4E09-B584F8DFB27D}"/>
              </a:ext>
            </a:extLst>
          </p:cNvPr>
          <p:cNvPicPr>
            <a:picLocks noChangeAspect="1"/>
          </p:cNvPicPr>
          <p:nvPr/>
        </p:nvPicPr>
        <p:blipFill>
          <a:blip r:embed="rId3"/>
          <a:srcRect t="1729" r="25458" b="6056"/>
          <a:stretch>
            <a:fillRect/>
          </a:stretch>
        </p:blipFill>
        <p:spPr>
          <a:xfrm>
            <a:off x="55840" y="-1"/>
            <a:ext cx="9088160" cy="6324019"/>
          </a:xfrm>
          <a:prstGeom prst="rect">
            <a:avLst/>
          </a:prstGeom>
        </p:spPr>
      </p:pic>
      <p:sp>
        <p:nvSpPr>
          <p:cNvPr id="12" name="Rubrik 1">
            <a:extLst>
              <a:ext uri="{FF2B5EF4-FFF2-40B4-BE49-F238E27FC236}">
                <a16:creationId xmlns:a16="http://schemas.microsoft.com/office/drawing/2014/main" id="{34A2F9BF-4A80-DCC2-1DAC-28BE2E2DC6B4}"/>
              </a:ext>
            </a:extLst>
          </p:cNvPr>
          <p:cNvSpPr>
            <a:spLocks noGrp="1"/>
          </p:cNvSpPr>
          <p:nvPr>
            <p:ph type="title"/>
          </p:nvPr>
        </p:nvSpPr>
        <p:spPr/>
        <p:txBody>
          <a:bodyPr/>
          <a:lstStyle/>
          <a:p>
            <a:r>
              <a:rPr lang="en-US" dirty="0"/>
              <a:t>The volume of trees in Swedish forests has been steadily increasing since the 1920s.</a:t>
            </a:r>
            <a:endParaRPr lang="en-GB" dirty="0"/>
          </a:p>
        </p:txBody>
      </p:sp>
      <p:sp>
        <p:nvSpPr>
          <p:cNvPr id="6" name="Footer Placeholder 5">
            <a:extLst>
              <a:ext uri="{FF2B5EF4-FFF2-40B4-BE49-F238E27FC236}">
                <a16:creationId xmlns:a16="http://schemas.microsoft.com/office/drawing/2014/main" id="{FE6B8636-A1F2-A6FA-A639-8EF0171F3768}"/>
              </a:ext>
            </a:extLst>
          </p:cNvPr>
          <p:cNvSpPr>
            <a:spLocks noGrp="1"/>
          </p:cNvSpPr>
          <p:nvPr>
            <p:ph type="ftr" sz="quarter" idx="11"/>
          </p:nvPr>
        </p:nvSpPr>
        <p:spPr/>
        <p:txBody>
          <a:bodyPr/>
          <a:lstStyle/>
          <a:p>
            <a:r>
              <a:rPr lang="en-GB" dirty="0"/>
              <a:t>Forest and forestry</a:t>
            </a:r>
          </a:p>
        </p:txBody>
      </p:sp>
      <p:sp>
        <p:nvSpPr>
          <p:cNvPr id="11" name="Text Placeholder 10">
            <a:extLst>
              <a:ext uri="{FF2B5EF4-FFF2-40B4-BE49-F238E27FC236}">
                <a16:creationId xmlns:a16="http://schemas.microsoft.com/office/drawing/2014/main" id="{6685B1DF-A02E-FE8F-0614-0E0CF67A1A74}"/>
              </a:ext>
            </a:extLst>
          </p:cNvPr>
          <p:cNvSpPr>
            <a:spLocks noGrp="1"/>
          </p:cNvSpPr>
          <p:nvPr>
            <p:ph type="body" sz="quarter" idx="16"/>
          </p:nvPr>
        </p:nvSpPr>
        <p:spPr/>
        <p:txBody>
          <a:bodyPr/>
          <a:lstStyle/>
          <a:p>
            <a:r>
              <a:rPr lang="en-GB"/>
              <a:t>Source: Swedish University of Agricultural Science</a:t>
            </a:r>
          </a:p>
        </p:txBody>
      </p:sp>
      <p:sp>
        <p:nvSpPr>
          <p:cNvPr id="3" name="TextBox 2">
            <a:extLst>
              <a:ext uri="{FF2B5EF4-FFF2-40B4-BE49-F238E27FC236}">
                <a16:creationId xmlns:a16="http://schemas.microsoft.com/office/drawing/2014/main" id="{9A96C33D-FF51-6079-5EEB-889E92034460}"/>
              </a:ext>
            </a:extLst>
          </p:cNvPr>
          <p:cNvSpPr txBox="1"/>
          <p:nvPr/>
        </p:nvSpPr>
        <p:spPr>
          <a:xfrm>
            <a:off x="9487802" y="1765139"/>
            <a:ext cx="2376216" cy="3200876"/>
          </a:xfrm>
          <a:prstGeom prst="rect">
            <a:avLst/>
          </a:prstGeom>
          <a:noFill/>
        </p:spPr>
        <p:txBody>
          <a:bodyPr wrap="square" lIns="0" tIns="0" rIns="0" bIns="0">
            <a:spAutoFit/>
          </a:bodyPr>
          <a:lstStyle/>
          <a:p>
            <a:pPr marL="0" indent="0">
              <a:buNone/>
            </a:pPr>
            <a:r>
              <a:rPr lang="en-GB" sz="1400">
                <a:latin typeface="Century Gothic" panose="020B0502020202020204" pitchFamily="34" charset="0"/>
              </a:rPr>
              <a:t>The diagram shows how Swedish forests are slowly becoming more diverse. While conifers such as pine and spruce are the most prevalent tree species, the proportion of birch and other broad-leaf trees is increasing. </a:t>
            </a:r>
          </a:p>
          <a:p>
            <a:pPr marL="0" indent="0">
              <a:buNone/>
            </a:pPr>
            <a:endParaRPr lang="en-GB" sz="1400">
              <a:latin typeface="Century Gothic" panose="020B0502020202020204" pitchFamily="34" charset="0"/>
            </a:endParaRPr>
          </a:p>
          <a:p>
            <a:r>
              <a:rPr lang="en-GB" sz="1400">
                <a:latin typeface="Century Gothic" panose="020B0502020202020204" pitchFamily="34" charset="0"/>
              </a:rPr>
              <a:t>Growing stock volume is a measurement of the total amount of usable wood in </a:t>
            </a:r>
            <a:br>
              <a:rPr lang="en-GB" sz="1400">
                <a:latin typeface="Century Gothic" panose="020B0502020202020204" pitchFamily="34" charset="0"/>
              </a:rPr>
            </a:br>
            <a:r>
              <a:rPr lang="en-GB" sz="1400">
                <a:latin typeface="Century Gothic" panose="020B0502020202020204" pitchFamily="34" charset="0"/>
              </a:rPr>
              <a:t>a forest. </a:t>
            </a:r>
          </a:p>
          <a:p>
            <a:pPr marL="0" indent="0">
              <a:buNone/>
            </a:pPr>
            <a:endParaRPr lang="en-GB" sz="1200">
              <a:latin typeface="Century Gothic" panose="020B0502020202020204" pitchFamily="34" charset="0"/>
            </a:endParaRPr>
          </a:p>
        </p:txBody>
      </p:sp>
      <p:sp>
        <p:nvSpPr>
          <p:cNvPr id="4" name="TextBox 3">
            <a:extLst>
              <a:ext uri="{FF2B5EF4-FFF2-40B4-BE49-F238E27FC236}">
                <a16:creationId xmlns:a16="http://schemas.microsoft.com/office/drawing/2014/main" id="{BDE2BFC0-8277-67B3-1645-CC963D192525}"/>
              </a:ext>
            </a:extLst>
          </p:cNvPr>
          <p:cNvSpPr txBox="1"/>
          <p:nvPr/>
        </p:nvSpPr>
        <p:spPr>
          <a:xfrm>
            <a:off x="338138" y="6109506"/>
            <a:ext cx="6094800" cy="138499"/>
          </a:xfrm>
          <a:prstGeom prst="rect">
            <a:avLst/>
          </a:prstGeom>
          <a:noFill/>
        </p:spPr>
        <p:txBody>
          <a:bodyPr wrap="square" lIns="0" tIns="0" rIns="0" bIns="0">
            <a:spAutoFit/>
          </a:bodyPr>
          <a:lstStyle/>
          <a:p>
            <a:pPr>
              <a:buNone/>
            </a:pPr>
            <a:r>
              <a:rPr lang="en-GB" sz="900">
                <a:effectLst/>
                <a:latin typeface="+mj-lt"/>
              </a:rPr>
              <a:t>Five-year average, stated as middle year; e.g., 2018-2022 = 2020 </a:t>
            </a:r>
          </a:p>
        </p:txBody>
      </p:sp>
      <p:pic>
        <p:nvPicPr>
          <p:cNvPr id="2" name="Content Placeholder 4">
            <a:extLst>
              <a:ext uri="{FF2B5EF4-FFF2-40B4-BE49-F238E27FC236}">
                <a16:creationId xmlns:a16="http://schemas.microsoft.com/office/drawing/2014/main" id="{FF225ADF-80D8-B469-4BD2-5A81F7E6D05E}"/>
              </a:ext>
            </a:extLst>
          </p:cNvPr>
          <p:cNvPicPr>
            <a:picLocks noChangeAspect="1"/>
          </p:cNvPicPr>
          <p:nvPr/>
        </p:nvPicPr>
        <p:blipFill>
          <a:blip r:embed="rId4"/>
          <a:srcRect l="76684" t="68708" r="2773"/>
          <a:stretch>
            <a:fillRect/>
          </a:stretch>
        </p:blipFill>
        <p:spPr>
          <a:xfrm>
            <a:off x="9236631" y="4708210"/>
            <a:ext cx="2504590" cy="2146041"/>
          </a:xfrm>
          <a:prstGeom prst="rect">
            <a:avLst/>
          </a:prstGeom>
        </p:spPr>
      </p:pic>
    </p:spTree>
    <p:extLst>
      <p:ext uri="{BB962C8B-B14F-4D97-AF65-F5344CB8AC3E}">
        <p14:creationId xmlns:p14="http://schemas.microsoft.com/office/powerpoint/2010/main" val="14695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A2634F-0550-EB74-8AD1-E4A6C23F0D0E}"/>
              </a:ext>
            </a:extLst>
          </p:cNvPr>
          <p:cNvPicPr>
            <a:picLocks noChangeAspect="1"/>
          </p:cNvPicPr>
          <p:nvPr/>
        </p:nvPicPr>
        <p:blipFill>
          <a:blip r:embed="rId3"/>
          <a:srcRect l="49414"/>
          <a:stretch>
            <a:fillRect/>
          </a:stretch>
        </p:blipFill>
        <p:spPr>
          <a:xfrm>
            <a:off x="6024562" y="0"/>
            <a:ext cx="6167437" cy="6858000"/>
          </a:xfrm>
          <a:prstGeom prst="rect">
            <a:avLst/>
          </a:prstGeom>
        </p:spPr>
      </p:pic>
      <p:sp>
        <p:nvSpPr>
          <p:cNvPr id="5" name="Platshållare för text 4">
            <a:extLst>
              <a:ext uri="{FF2B5EF4-FFF2-40B4-BE49-F238E27FC236}">
                <a16:creationId xmlns:a16="http://schemas.microsoft.com/office/drawing/2014/main" id="{B4CF5EC5-D978-6AD6-06ED-AA1F02DD0330}"/>
              </a:ext>
            </a:extLst>
          </p:cNvPr>
          <p:cNvSpPr>
            <a:spLocks noGrp="1"/>
          </p:cNvSpPr>
          <p:nvPr>
            <p:ph type="body" sz="quarter" idx="16"/>
          </p:nvPr>
        </p:nvSpPr>
        <p:spPr/>
        <p:txBody>
          <a:bodyPr/>
          <a:lstStyle/>
          <a:p>
            <a:r>
              <a:rPr lang="en-GB"/>
              <a:t>Source: Swedish University of Agricultural Sciences</a:t>
            </a:r>
          </a:p>
        </p:txBody>
      </p:sp>
      <p:sp>
        <p:nvSpPr>
          <p:cNvPr id="2" name="Rubrik 1">
            <a:extLst>
              <a:ext uri="{FF2B5EF4-FFF2-40B4-BE49-F238E27FC236}">
                <a16:creationId xmlns:a16="http://schemas.microsoft.com/office/drawing/2014/main" id="{7109AFF6-3C51-66CD-B0B7-A4735CBB6A60}"/>
              </a:ext>
            </a:extLst>
          </p:cNvPr>
          <p:cNvSpPr>
            <a:spLocks noGrp="1"/>
          </p:cNvSpPr>
          <p:nvPr>
            <p:ph type="title"/>
          </p:nvPr>
        </p:nvSpPr>
        <p:spPr/>
        <p:txBody>
          <a:bodyPr/>
          <a:lstStyle/>
          <a:p>
            <a:r>
              <a:rPr lang="en-GB" dirty="0"/>
              <a:t>Forest growth </a:t>
            </a:r>
            <a:br>
              <a:rPr lang="en-GB" dirty="0"/>
            </a:br>
            <a:r>
              <a:rPr lang="en-GB" dirty="0"/>
              <a:t>exceeds harvesting</a:t>
            </a:r>
            <a:endParaRPr lang="sv-SE" dirty="0"/>
          </a:p>
        </p:txBody>
      </p:sp>
      <p:sp>
        <p:nvSpPr>
          <p:cNvPr id="7" name="Text Placeholder 6">
            <a:extLst>
              <a:ext uri="{FF2B5EF4-FFF2-40B4-BE49-F238E27FC236}">
                <a16:creationId xmlns:a16="http://schemas.microsoft.com/office/drawing/2014/main" id="{9093C541-91BE-626C-451A-0810F7E78250}"/>
              </a:ext>
            </a:extLst>
          </p:cNvPr>
          <p:cNvSpPr>
            <a:spLocks noGrp="1"/>
          </p:cNvSpPr>
          <p:nvPr>
            <p:ph type="body" sz="quarter" idx="17"/>
          </p:nvPr>
        </p:nvSpPr>
        <p:spPr/>
        <p:txBody>
          <a:bodyPr/>
          <a:lstStyle/>
          <a:p>
            <a:pPr marL="0" indent="0">
              <a:buNone/>
            </a:pPr>
            <a:r>
              <a:rPr lang="en-GB"/>
              <a:t>The total volume of trees in Swedish forests is now twice as large as it was 100 years ago. This is due to a long-term focus on replanting and on management methods that promote forest growth. Trees are denser, grow faster, and the plant material is of better quality.</a:t>
            </a:r>
          </a:p>
          <a:p>
            <a:pPr marL="0" indent="0">
              <a:buNone/>
            </a:pPr>
            <a:r>
              <a:rPr lang="en-GB"/>
              <a:t>The diagram below shows how much the forest grows each year. ’Total withdrawal’ shows the amount harvested through forestry operations, along with </a:t>
            </a:r>
            <a:br>
              <a:rPr lang="en-GB"/>
            </a:br>
            <a:r>
              <a:rPr lang="en-GB"/>
              <a:t>trees that have fallen due to natural competition or </a:t>
            </a:r>
            <a:br>
              <a:rPr lang="en-GB"/>
            </a:br>
            <a:r>
              <a:rPr lang="en-GB"/>
              <a:t>to snow or storm damage, etc. The effects of the two major storms of 2005 and 2007 can be clearly seen </a:t>
            </a:r>
            <a:br>
              <a:rPr lang="en-GB"/>
            </a:br>
            <a:r>
              <a:rPr lang="en-GB"/>
              <a:t>in the diagram.</a:t>
            </a:r>
          </a:p>
          <a:p>
            <a:pPr marL="0" indent="0">
              <a:buNone/>
            </a:pPr>
            <a:endParaRPr lang="sv-SE"/>
          </a:p>
        </p:txBody>
      </p:sp>
      <p:sp>
        <p:nvSpPr>
          <p:cNvPr id="4" name="Platshållare för sidfot 3">
            <a:extLst>
              <a:ext uri="{FF2B5EF4-FFF2-40B4-BE49-F238E27FC236}">
                <a16:creationId xmlns:a16="http://schemas.microsoft.com/office/drawing/2014/main" id="{746B5252-D4F9-4FBF-F246-316D48D4CD1B}"/>
              </a:ext>
            </a:extLst>
          </p:cNvPr>
          <p:cNvSpPr>
            <a:spLocks noGrp="1"/>
          </p:cNvSpPr>
          <p:nvPr>
            <p:ph type="ftr" sz="quarter" idx="19"/>
          </p:nvPr>
        </p:nvSpPr>
        <p:spPr/>
        <p:txBody>
          <a:bodyPr/>
          <a:lstStyle/>
          <a:p>
            <a:r>
              <a:rPr lang="en-GB" dirty="0"/>
              <a:t>Forest and forestry</a:t>
            </a:r>
          </a:p>
        </p:txBody>
      </p:sp>
      <p:sp>
        <p:nvSpPr>
          <p:cNvPr id="13" name="TextBox 12">
            <a:extLst>
              <a:ext uri="{FF2B5EF4-FFF2-40B4-BE49-F238E27FC236}">
                <a16:creationId xmlns:a16="http://schemas.microsoft.com/office/drawing/2014/main" id="{F2511516-A777-57B8-FEA3-3FC84B26B7CE}"/>
              </a:ext>
            </a:extLst>
          </p:cNvPr>
          <p:cNvSpPr txBox="1">
            <a:spLocks/>
          </p:cNvSpPr>
          <p:nvPr/>
        </p:nvSpPr>
        <p:spPr>
          <a:xfrm>
            <a:off x="3604383" y="7121695"/>
            <a:ext cx="3071504" cy="371200"/>
          </a:xfrm>
          <a:prstGeom prst="rect">
            <a:avLst/>
          </a:prstGeom>
          <a:noFill/>
        </p:spPr>
        <p:txBody>
          <a:bodyPr wrap="square" lIns="0" tIns="0" rIns="0" bIns="0" rtlCol="0">
            <a:noAutofit/>
          </a:bodyPr>
          <a:lstStyle/>
          <a:p>
            <a:endParaRPr lang="en-GB" sz="900">
              <a:latin typeface="+mj-lt"/>
            </a:endParaRPr>
          </a:p>
        </p:txBody>
      </p:sp>
      <p:sp>
        <p:nvSpPr>
          <p:cNvPr id="16" name="Platshållare för text 4">
            <a:extLst>
              <a:ext uri="{FF2B5EF4-FFF2-40B4-BE49-F238E27FC236}">
                <a16:creationId xmlns:a16="http://schemas.microsoft.com/office/drawing/2014/main" id="{91D7A3C6-223D-7DBB-52EF-904B9F92DBCC}"/>
              </a:ext>
            </a:extLst>
          </p:cNvPr>
          <p:cNvSpPr txBox="1">
            <a:spLocks/>
          </p:cNvSpPr>
          <p:nvPr/>
        </p:nvSpPr>
        <p:spPr>
          <a:xfrm>
            <a:off x="338138" y="6093257"/>
            <a:ext cx="4320000" cy="151200"/>
          </a:xfrm>
          <a:prstGeom prst="rect">
            <a:avLst/>
          </a:prstGeom>
        </p:spPr>
        <p:txBody>
          <a:bodyPr vert="horz" lIns="0" tIns="0" rIns="0" bIns="0" rtlCol="0" anchor="b" anchorCtr="0">
            <a:noAutofit/>
          </a:bodyPr>
          <a:lstStyle>
            <a:lvl1pPr marL="0" indent="0" algn="l" defTabSz="914400" rtl="0" eaLnBrk="1" latinLnBrk="0" hangingPunct="1">
              <a:lnSpc>
                <a:spcPct val="110000"/>
              </a:lnSpc>
              <a:spcBef>
                <a:spcPts val="0"/>
              </a:spcBef>
              <a:spcAft>
                <a:spcPts val="1000"/>
              </a:spcAft>
              <a:buFontTx/>
              <a:buNone/>
              <a:defRPr sz="900" kern="1200">
                <a:solidFill>
                  <a:schemeClr val="tx1"/>
                </a:solidFill>
                <a:latin typeface="+mj-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r>
              <a:rPr lang="en-GB"/>
              <a:t>Five-year average, stated as middle year; e.g., 2018-2022 = 2020</a:t>
            </a:r>
          </a:p>
        </p:txBody>
      </p:sp>
      <p:pic>
        <p:nvPicPr>
          <p:cNvPr id="20" name="Picture 19">
            <a:extLst>
              <a:ext uri="{FF2B5EF4-FFF2-40B4-BE49-F238E27FC236}">
                <a16:creationId xmlns:a16="http://schemas.microsoft.com/office/drawing/2014/main" id="{E06FA58C-8D11-5514-77A2-C019AAD100A5}"/>
              </a:ext>
            </a:extLst>
          </p:cNvPr>
          <p:cNvPicPr>
            <a:picLocks noChangeAspect="1"/>
          </p:cNvPicPr>
          <p:nvPr/>
        </p:nvPicPr>
        <p:blipFill>
          <a:blip r:embed="rId4"/>
          <a:srcRect t="86504" r="41562" b="6779"/>
          <a:stretch>
            <a:fillRect/>
          </a:stretch>
        </p:blipFill>
        <p:spPr>
          <a:xfrm>
            <a:off x="8461005" y="8127791"/>
            <a:ext cx="7124761" cy="460652"/>
          </a:xfrm>
          <a:prstGeom prst="rect">
            <a:avLst/>
          </a:prstGeom>
        </p:spPr>
      </p:pic>
    </p:spTree>
    <p:extLst>
      <p:ext uri="{BB962C8B-B14F-4D97-AF65-F5344CB8AC3E}">
        <p14:creationId xmlns:p14="http://schemas.microsoft.com/office/powerpoint/2010/main" val="148916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1EA819-2028-BE10-DAAE-B8DA79C9599D}"/>
              </a:ext>
            </a:extLst>
          </p:cNvPr>
          <p:cNvPicPr>
            <a:picLocks noChangeAspect="1"/>
          </p:cNvPicPr>
          <p:nvPr/>
        </p:nvPicPr>
        <p:blipFill>
          <a:blip r:embed="rId2"/>
          <a:srcRect/>
          <a:stretch/>
        </p:blipFill>
        <p:spPr>
          <a:xfrm>
            <a:off x="0" y="8959"/>
            <a:ext cx="12192000" cy="6858000"/>
          </a:xfrm>
          <a:prstGeom prst="rect">
            <a:avLst/>
          </a:prstGeom>
        </p:spPr>
      </p:pic>
      <p:sp>
        <p:nvSpPr>
          <p:cNvPr id="13" name="Text Placeholder 12">
            <a:extLst>
              <a:ext uri="{FF2B5EF4-FFF2-40B4-BE49-F238E27FC236}">
                <a16:creationId xmlns:a16="http://schemas.microsoft.com/office/drawing/2014/main" id="{9D695C52-5825-8F32-EDC4-7312A6CF40E0}"/>
              </a:ext>
            </a:extLst>
          </p:cNvPr>
          <p:cNvSpPr>
            <a:spLocks noGrp="1"/>
          </p:cNvSpPr>
          <p:nvPr>
            <p:ph type="body" sz="quarter" idx="16"/>
          </p:nvPr>
        </p:nvSpPr>
        <p:spPr>
          <a:xfrm>
            <a:off x="6190531" y="6065450"/>
            <a:ext cx="4320000" cy="151200"/>
          </a:xfrm>
        </p:spPr>
        <p:txBody>
          <a:bodyPr/>
          <a:lstStyle/>
          <a:p>
            <a:r>
              <a:rPr lang="en-GB"/>
              <a:t>Vertical dotted line marks when the Forestry Act came into force.</a:t>
            </a:r>
          </a:p>
        </p:txBody>
      </p:sp>
      <p:sp>
        <p:nvSpPr>
          <p:cNvPr id="11" name="Title 10">
            <a:extLst>
              <a:ext uri="{FF2B5EF4-FFF2-40B4-BE49-F238E27FC236}">
                <a16:creationId xmlns:a16="http://schemas.microsoft.com/office/drawing/2014/main" id="{FDB54D63-3968-7E3A-A0D0-3CC1B68BED7E}"/>
              </a:ext>
            </a:extLst>
          </p:cNvPr>
          <p:cNvSpPr>
            <a:spLocks noGrp="1"/>
          </p:cNvSpPr>
          <p:nvPr>
            <p:ph type="title"/>
          </p:nvPr>
        </p:nvSpPr>
        <p:spPr/>
        <p:txBody>
          <a:bodyPr/>
          <a:lstStyle/>
          <a:p>
            <a:r>
              <a:rPr lang="en-GB" dirty="0"/>
              <a:t>Swedish forests </a:t>
            </a:r>
            <a:br>
              <a:rPr lang="en-GB" dirty="0"/>
            </a:br>
            <a:r>
              <a:rPr lang="en-GB" dirty="0"/>
              <a:t>becoming more diverse</a:t>
            </a:r>
            <a:br>
              <a:rPr lang="en-GB" dirty="0"/>
            </a:br>
            <a:endParaRPr lang="sv-SE" dirty="0"/>
          </a:p>
        </p:txBody>
      </p:sp>
      <p:sp>
        <p:nvSpPr>
          <p:cNvPr id="14" name="Text Placeholder 13">
            <a:extLst>
              <a:ext uri="{FF2B5EF4-FFF2-40B4-BE49-F238E27FC236}">
                <a16:creationId xmlns:a16="http://schemas.microsoft.com/office/drawing/2014/main" id="{2F932D91-1476-C06C-59AF-EC3F66E95F86}"/>
              </a:ext>
            </a:extLst>
          </p:cNvPr>
          <p:cNvSpPr>
            <a:spLocks noGrp="1"/>
          </p:cNvSpPr>
          <p:nvPr>
            <p:ph type="body" sz="quarter" idx="17"/>
          </p:nvPr>
        </p:nvSpPr>
        <p:spPr/>
        <p:txBody>
          <a:bodyPr/>
          <a:lstStyle/>
          <a:p>
            <a:pPr marL="0" indent="0">
              <a:buNone/>
            </a:pPr>
            <a:r>
              <a:rPr lang="en-GB"/>
              <a:t>One way to measure biodiversity is to examine the conditions that allow various species to thrive. Dead trees – often referred to as deadwood – are essential for many species, which is why they are both created and left to lie in the forest after harvesting. The number of old trees and old forests has increased, and forests are more diverse, which promotes biodiversity.</a:t>
            </a:r>
          </a:p>
          <a:p>
            <a:pPr marL="0" indent="0">
              <a:buNone/>
            </a:pPr>
            <a:r>
              <a:rPr lang="en-GB"/>
              <a:t>The diagrams show how several trajectories change direction in the 1990s with the introduction of a new forest policy, with equal weight given to production and the environment. Sweden also introduced a new Forestry Act in 1994.</a:t>
            </a:r>
          </a:p>
          <a:p>
            <a:pPr marL="0" indent="0">
              <a:buNone/>
            </a:pPr>
            <a:endParaRPr lang="sv-SE"/>
          </a:p>
        </p:txBody>
      </p:sp>
      <p:sp>
        <p:nvSpPr>
          <p:cNvPr id="4" name="Platshållare för sidfot 3">
            <a:extLst>
              <a:ext uri="{FF2B5EF4-FFF2-40B4-BE49-F238E27FC236}">
                <a16:creationId xmlns:a16="http://schemas.microsoft.com/office/drawing/2014/main" id="{4343214C-FD65-C494-5992-772275531EA5}"/>
              </a:ext>
            </a:extLst>
          </p:cNvPr>
          <p:cNvSpPr>
            <a:spLocks noGrp="1"/>
          </p:cNvSpPr>
          <p:nvPr>
            <p:ph type="ftr" sz="quarter" idx="19"/>
          </p:nvPr>
        </p:nvSpPr>
        <p:spPr/>
        <p:txBody>
          <a:bodyPr/>
          <a:lstStyle/>
          <a:p>
            <a:r>
              <a:rPr lang="en-GB" dirty="0"/>
              <a:t>Forest and forestry</a:t>
            </a:r>
          </a:p>
        </p:txBody>
      </p:sp>
    </p:spTree>
    <p:extLst>
      <p:ext uri="{BB962C8B-B14F-4D97-AF65-F5344CB8AC3E}">
        <p14:creationId xmlns:p14="http://schemas.microsoft.com/office/powerpoint/2010/main" val="200420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307C-DE70-A6EE-23F2-961CEB55FB9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C3B5E3B-9193-05C7-971C-E5B6003B3B4D}"/>
              </a:ext>
            </a:extLst>
          </p:cNvPr>
          <p:cNvPicPr>
            <a:picLocks noChangeAspect="1"/>
          </p:cNvPicPr>
          <p:nvPr/>
        </p:nvPicPr>
        <p:blipFill>
          <a:blip r:embed="rId2"/>
          <a:srcRect/>
          <a:stretch/>
        </p:blipFill>
        <p:spPr>
          <a:xfrm>
            <a:off x="0" y="-17930"/>
            <a:ext cx="12192000" cy="6858000"/>
          </a:xfrm>
          <a:prstGeom prst="rect">
            <a:avLst/>
          </a:prstGeom>
        </p:spPr>
      </p:pic>
      <p:sp>
        <p:nvSpPr>
          <p:cNvPr id="8" name="Text Placeholder 7">
            <a:extLst>
              <a:ext uri="{FF2B5EF4-FFF2-40B4-BE49-F238E27FC236}">
                <a16:creationId xmlns:a16="http://schemas.microsoft.com/office/drawing/2014/main" id="{5DD312BF-A0EE-7105-8C71-AC720C2D6141}"/>
              </a:ext>
            </a:extLst>
          </p:cNvPr>
          <p:cNvSpPr>
            <a:spLocks noGrp="1"/>
          </p:cNvSpPr>
          <p:nvPr>
            <p:ph type="body" sz="quarter" idx="16"/>
          </p:nvPr>
        </p:nvSpPr>
        <p:spPr/>
        <p:txBody>
          <a:bodyPr/>
          <a:lstStyle/>
          <a:p>
            <a:r>
              <a:rPr lang="sv-SE"/>
              <a:t>Source: Swedish National Forest </a:t>
            </a:r>
            <a:r>
              <a:rPr lang="sv-SE" err="1"/>
              <a:t>Inventory</a:t>
            </a:r>
            <a:r>
              <a:rPr lang="sv-SE"/>
              <a:t> 2024</a:t>
            </a:r>
          </a:p>
        </p:txBody>
      </p:sp>
      <p:sp>
        <p:nvSpPr>
          <p:cNvPr id="5" name="Title 4">
            <a:extLst>
              <a:ext uri="{FF2B5EF4-FFF2-40B4-BE49-F238E27FC236}">
                <a16:creationId xmlns:a16="http://schemas.microsoft.com/office/drawing/2014/main" id="{CF68C61D-F40D-5F6C-9C03-22BEFD6E5CF1}"/>
              </a:ext>
            </a:extLst>
          </p:cNvPr>
          <p:cNvSpPr>
            <a:spLocks noGrp="1"/>
          </p:cNvSpPr>
          <p:nvPr>
            <p:ph type="title"/>
          </p:nvPr>
        </p:nvSpPr>
        <p:spPr/>
        <p:txBody>
          <a:bodyPr/>
          <a:lstStyle/>
          <a:p>
            <a:r>
              <a:rPr lang="en-GB"/>
              <a:t>67% of Swedish</a:t>
            </a:r>
            <a:br>
              <a:rPr lang="en-GB"/>
            </a:br>
            <a:r>
              <a:rPr lang="en-GB"/>
              <a:t>forests are certified</a:t>
            </a:r>
            <a:br>
              <a:rPr lang="en-GB"/>
            </a:br>
            <a:endParaRPr lang="sv-SE"/>
          </a:p>
        </p:txBody>
      </p:sp>
      <p:sp>
        <p:nvSpPr>
          <p:cNvPr id="9" name="Text Placeholder 8">
            <a:extLst>
              <a:ext uri="{FF2B5EF4-FFF2-40B4-BE49-F238E27FC236}">
                <a16:creationId xmlns:a16="http://schemas.microsoft.com/office/drawing/2014/main" id="{580A4362-E324-F621-4685-9664B6DED0C9}"/>
              </a:ext>
            </a:extLst>
          </p:cNvPr>
          <p:cNvSpPr>
            <a:spLocks noGrp="1"/>
          </p:cNvSpPr>
          <p:nvPr>
            <p:ph type="body" sz="quarter" idx="17"/>
          </p:nvPr>
        </p:nvSpPr>
        <p:spPr/>
        <p:txBody>
          <a:bodyPr/>
          <a:lstStyle/>
          <a:p>
            <a:pPr marL="0" indent="0">
              <a:buNone/>
            </a:pPr>
            <a:r>
              <a:rPr lang="en-GB"/>
              <a:t>There are two established, international certifications in Sweden for responsible forestry: PEFC and FCS. </a:t>
            </a:r>
          </a:p>
          <a:p>
            <a:pPr marL="0" indent="0">
              <a:buNone/>
            </a:pPr>
            <a:r>
              <a:rPr lang="en-GB"/>
              <a:t>In 2024, close to 14.7 million hectares of productive forest land was certified – 67 per cent of all productive forest land that is not formally protected.</a:t>
            </a:r>
          </a:p>
          <a:p>
            <a:endParaRPr lang="sv-SE"/>
          </a:p>
        </p:txBody>
      </p:sp>
      <p:sp>
        <p:nvSpPr>
          <p:cNvPr id="4" name="Platshållare för sidfot 3">
            <a:extLst>
              <a:ext uri="{FF2B5EF4-FFF2-40B4-BE49-F238E27FC236}">
                <a16:creationId xmlns:a16="http://schemas.microsoft.com/office/drawing/2014/main" id="{F91490A5-2BD3-F459-4CBF-D8DE6839D414}"/>
              </a:ext>
            </a:extLst>
          </p:cNvPr>
          <p:cNvSpPr>
            <a:spLocks noGrp="1"/>
          </p:cNvSpPr>
          <p:nvPr>
            <p:ph type="ftr" sz="quarter" idx="19"/>
          </p:nvPr>
        </p:nvSpPr>
        <p:spPr/>
        <p:txBody>
          <a:bodyPr/>
          <a:lstStyle/>
          <a:p>
            <a:r>
              <a:rPr lang="en-GB" dirty="0"/>
              <a:t>Forest and forestry</a:t>
            </a:r>
          </a:p>
        </p:txBody>
      </p:sp>
      <p:sp>
        <p:nvSpPr>
          <p:cNvPr id="2" name="TextBox 1">
            <a:extLst>
              <a:ext uri="{FF2B5EF4-FFF2-40B4-BE49-F238E27FC236}">
                <a16:creationId xmlns:a16="http://schemas.microsoft.com/office/drawing/2014/main" id="{2C3ECB93-B22D-487D-468B-AB9505C532D5}"/>
              </a:ext>
            </a:extLst>
          </p:cNvPr>
          <p:cNvSpPr txBox="1"/>
          <p:nvPr/>
        </p:nvSpPr>
        <p:spPr>
          <a:xfrm>
            <a:off x="6171155" y="2200680"/>
            <a:ext cx="5307106" cy="369332"/>
          </a:xfrm>
          <a:prstGeom prst="rect">
            <a:avLst/>
          </a:prstGeom>
          <a:noFill/>
        </p:spPr>
        <p:txBody>
          <a:bodyPr wrap="square" lIns="0" tIns="0" rIns="0" bIns="0" rtlCol="0">
            <a:spAutoFit/>
          </a:bodyPr>
          <a:lstStyle/>
          <a:p>
            <a:r>
              <a:rPr lang="sv-SE" sz="1200" b="1" err="1">
                <a:latin typeface="+mj-lt"/>
                <a:cs typeface="Arial" panose="020B0604020202020204" pitchFamily="34" charset="0"/>
              </a:rPr>
              <a:t>Certified</a:t>
            </a:r>
            <a:r>
              <a:rPr lang="sv-SE" sz="1200" b="1">
                <a:latin typeface="+mj-lt"/>
                <a:cs typeface="Arial" panose="020B0604020202020204" pitchFamily="34" charset="0"/>
              </a:rPr>
              <a:t> </a:t>
            </a:r>
            <a:r>
              <a:rPr lang="sv-SE" sz="1200" b="1" err="1">
                <a:latin typeface="+mj-lt"/>
                <a:cs typeface="Arial" panose="020B0604020202020204" pitchFamily="34" charset="0"/>
              </a:rPr>
              <a:t>productive</a:t>
            </a:r>
            <a:r>
              <a:rPr lang="sv-SE" sz="1200" b="1">
                <a:latin typeface="+mj-lt"/>
                <a:cs typeface="Arial" panose="020B0604020202020204" pitchFamily="34" charset="0"/>
              </a:rPr>
              <a:t> </a:t>
            </a:r>
            <a:r>
              <a:rPr lang="sv-SE" sz="1200" b="1" err="1">
                <a:latin typeface="+mj-lt"/>
                <a:cs typeface="Arial" panose="020B0604020202020204" pitchFamily="34" charset="0"/>
              </a:rPr>
              <a:t>forest</a:t>
            </a:r>
            <a:r>
              <a:rPr lang="sv-SE" sz="1200" b="1">
                <a:latin typeface="+mj-lt"/>
                <a:cs typeface="Arial" panose="020B0604020202020204" pitchFamily="34" charset="0"/>
              </a:rPr>
              <a:t> area </a:t>
            </a:r>
            <a:br>
              <a:rPr lang="sv-SE" sz="1200" b="1">
                <a:latin typeface="+mj-lt"/>
                <a:cs typeface="Arial" panose="020B0604020202020204" pitchFamily="34" charset="0"/>
              </a:rPr>
            </a:br>
            <a:r>
              <a:rPr lang="sv-SE" sz="1200">
                <a:latin typeface="+mj-lt"/>
                <a:cs typeface="Arial" panose="020B0604020202020204" pitchFamily="34" charset="0"/>
              </a:rPr>
              <a:t>by </a:t>
            </a:r>
            <a:r>
              <a:rPr lang="sv-SE" sz="1200" err="1">
                <a:latin typeface="+mj-lt"/>
                <a:cs typeface="Arial" panose="020B0604020202020204" pitchFamily="34" charset="0"/>
              </a:rPr>
              <a:t>certification</a:t>
            </a:r>
            <a:r>
              <a:rPr lang="sv-SE" sz="1200">
                <a:latin typeface="+mj-lt"/>
                <a:cs typeface="Arial" panose="020B0604020202020204" pitchFamily="34" charset="0"/>
              </a:rPr>
              <a:t> </a:t>
            </a:r>
            <a:r>
              <a:rPr lang="sv-SE" sz="1200" err="1">
                <a:latin typeface="+mj-lt"/>
                <a:cs typeface="Arial" panose="020B0604020202020204" pitchFamily="34" charset="0"/>
              </a:rPr>
              <a:t>type</a:t>
            </a:r>
            <a:endParaRPr lang="sv-SE" sz="1200">
              <a:latin typeface="+mj-lt"/>
              <a:cs typeface="Arial" panose="020B0604020202020204" pitchFamily="34" charset="0"/>
            </a:endParaRPr>
          </a:p>
        </p:txBody>
      </p:sp>
    </p:spTree>
    <p:extLst>
      <p:ext uri="{BB962C8B-B14F-4D97-AF65-F5344CB8AC3E}">
        <p14:creationId xmlns:p14="http://schemas.microsoft.com/office/powerpoint/2010/main" val="186017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E4A6047-5527-D083-0FAC-69D74D153B29}"/>
              </a:ext>
            </a:extLst>
          </p:cNvPr>
          <p:cNvPicPr>
            <a:picLocks noGrp="1" noChangeAspect="1"/>
          </p:cNvPicPr>
          <p:nvPr>
            <p:ph type="pic" sz="quarter" idx="15"/>
          </p:nvPr>
        </p:nvPicPr>
        <p:blipFill>
          <a:blip r:embed="rId2"/>
          <a:srcRect l="25005" r="25005"/>
          <a:stretch/>
        </p:blipFill>
        <p:spPr>
          <a:xfrm>
            <a:off x="6097199" y="34836"/>
            <a:ext cx="6094800" cy="6858000"/>
          </a:xfrm>
          <a:noFill/>
        </p:spPr>
      </p:pic>
      <p:sp>
        <p:nvSpPr>
          <p:cNvPr id="9" name="Text Placeholder 8">
            <a:extLst>
              <a:ext uri="{FF2B5EF4-FFF2-40B4-BE49-F238E27FC236}">
                <a16:creationId xmlns:a16="http://schemas.microsoft.com/office/drawing/2014/main" id="{67966541-C495-FA8E-9179-E51D0C52ED40}"/>
              </a:ext>
            </a:extLst>
          </p:cNvPr>
          <p:cNvSpPr>
            <a:spLocks noGrp="1"/>
          </p:cNvSpPr>
          <p:nvPr>
            <p:ph type="body" sz="quarter" idx="16"/>
          </p:nvPr>
        </p:nvSpPr>
        <p:spPr/>
        <p:txBody>
          <a:bodyPr/>
          <a:lstStyle/>
          <a:p>
            <a:endParaRPr lang="sv-SE"/>
          </a:p>
        </p:txBody>
      </p:sp>
      <p:sp>
        <p:nvSpPr>
          <p:cNvPr id="6" name="Title 5">
            <a:extLst>
              <a:ext uri="{FF2B5EF4-FFF2-40B4-BE49-F238E27FC236}">
                <a16:creationId xmlns:a16="http://schemas.microsoft.com/office/drawing/2014/main" id="{3CE048A8-2231-A2D6-0F62-073F471D7598}"/>
              </a:ext>
            </a:extLst>
          </p:cNvPr>
          <p:cNvSpPr>
            <a:spLocks noGrp="1"/>
          </p:cNvSpPr>
          <p:nvPr>
            <p:ph type="title"/>
          </p:nvPr>
        </p:nvSpPr>
        <p:spPr/>
        <p:txBody>
          <a:bodyPr/>
          <a:lstStyle/>
          <a:p>
            <a:r>
              <a:rPr lang="en-GB"/>
              <a:t>Who owns the forest?</a:t>
            </a:r>
            <a:endParaRPr lang="sv-SE"/>
          </a:p>
        </p:txBody>
      </p:sp>
      <p:sp>
        <p:nvSpPr>
          <p:cNvPr id="10" name="Text Placeholder 9">
            <a:extLst>
              <a:ext uri="{FF2B5EF4-FFF2-40B4-BE49-F238E27FC236}">
                <a16:creationId xmlns:a16="http://schemas.microsoft.com/office/drawing/2014/main" id="{A924E212-C750-02A5-8827-82D664E8BF0E}"/>
              </a:ext>
            </a:extLst>
          </p:cNvPr>
          <p:cNvSpPr>
            <a:spLocks noGrp="1"/>
          </p:cNvSpPr>
          <p:nvPr>
            <p:ph type="body" sz="quarter" idx="17"/>
          </p:nvPr>
        </p:nvSpPr>
        <p:spPr>
          <a:xfrm>
            <a:off x="338138" y="1770770"/>
            <a:ext cx="4801997" cy="3867150"/>
          </a:xfrm>
        </p:spPr>
        <p:txBody>
          <a:bodyPr/>
          <a:lstStyle/>
          <a:p>
            <a:pPr marL="0" indent="0">
              <a:buNone/>
            </a:pPr>
            <a:r>
              <a:rPr lang="en-GB"/>
              <a:t>Approximately one quarter of Swedish forests </a:t>
            </a:r>
            <a:br>
              <a:rPr lang="en-GB"/>
            </a:br>
            <a:r>
              <a:rPr lang="en-GB"/>
              <a:t>are owned by private forest companies. </a:t>
            </a:r>
          </a:p>
          <a:p>
            <a:pPr marL="0" indent="0">
              <a:buNone/>
            </a:pPr>
            <a:r>
              <a:rPr lang="en-GB"/>
              <a:t>One quarter are owned by the state, municipalities and the Church of Sweden. </a:t>
            </a:r>
          </a:p>
          <a:p>
            <a:pPr marL="0" indent="0">
              <a:buNone/>
            </a:pPr>
            <a:r>
              <a:rPr lang="en-GB"/>
              <a:t>Almost half of Swedish forests are owned by 308,000 private individuals – which means that 3 per cent of Swedes are forest owners. In Sweden, forests are often passed down from generation to generation. (2024) </a:t>
            </a:r>
          </a:p>
          <a:p>
            <a:pPr marL="0" indent="0">
              <a:buNone/>
            </a:pPr>
            <a:endParaRPr lang="sv-SE"/>
          </a:p>
        </p:txBody>
      </p:sp>
      <p:sp>
        <p:nvSpPr>
          <p:cNvPr id="4" name="Footer Placeholder 3">
            <a:extLst>
              <a:ext uri="{FF2B5EF4-FFF2-40B4-BE49-F238E27FC236}">
                <a16:creationId xmlns:a16="http://schemas.microsoft.com/office/drawing/2014/main" id="{3DBC3BD5-2BBA-7A30-F919-E9ECFFC488AF}"/>
              </a:ext>
            </a:extLst>
          </p:cNvPr>
          <p:cNvSpPr>
            <a:spLocks noGrp="1"/>
          </p:cNvSpPr>
          <p:nvPr>
            <p:ph type="ftr" sz="quarter" idx="19"/>
          </p:nvPr>
        </p:nvSpPr>
        <p:spPr/>
        <p:txBody>
          <a:bodyPr/>
          <a:lstStyle/>
          <a:p>
            <a:r>
              <a:rPr lang="en-GB" dirty="0"/>
              <a:t>Forest and forestry</a:t>
            </a:r>
          </a:p>
        </p:txBody>
      </p:sp>
      <p:pic>
        <p:nvPicPr>
          <p:cNvPr id="2" name="Picture 1" descr="A black text on a black background&#10;&#10;AI-generated content may be incorrect.">
            <a:extLst>
              <a:ext uri="{FF2B5EF4-FFF2-40B4-BE49-F238E27FC236}">
                <a16:creationId xmlns:a16="http://schemas.microsoft.com/office/drawing/2014/main" id="{F9C20628-94AB-5A3C-F29C-71357A9C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313700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DAD7-BC13-AB65-6A57-DDCE5A1BC1EE}"/>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D1E1DAFF-51F9-A03C-D723-84314DE08793}"/>
              </a:ext>
            </a:extLst>
          </p:cNvPr>
          <p:cNvPicPr>
            <a:picLocks noChangeAspect="1"/>
          </p:cNvPicPr>
          <p:nvPr/>
        </p:nvPicPr>
        <p:blipFill>
          <a:blip r:embed="rId2"/>
          <a:srcRect l="49414"/>
          <a:stretch>
            <a:fillRect/>
          </a:stretch>
        </p:blipFill>
        <p:spPr>
          <a:xfrm>
            <a:off x="6024562" y="0"/>
            <a:ext cx="6167437" cy="6858000"/>
          </a:xfrm>
          <a:prstGeom prst="rect">
            <a:avLst/>
          </a:prstGeom>
        </p:spPr>
      </p:pic>
      <p:sp>
        <p:nvSpPr>
          <p:cNvPr id="8" name="Text Placeholder 7">
            <a:extLst>
              <a:ext uri="{FF2B5EF4-FFF2-40B4-BE49-F238E27FC236}">
                <a16:creationId xmlns:a16="http://schemas.microsoft.com/office/drawing/2014/main" id="{CF805B67-4873-F005-74D9-5EB44C458E73}"/>
              </a:ext>
            </a:extLst>
          </p:cNvPr>
          <p:cNvSpPr>
            <a:spLocks noGrp="1"/>
          </p:cNvSpPr>
          <p:nvPr>
            <p:ph type="body" sz="quarter" idx="16"/>
          </p:nvPr>
        </p:nvSpPr>
        <p:spPr/>
        <p:txBody>
          <a:bodyPr/>
          <a:lstStyle/>
          <a:p>
            <a:r>
              <a:rPr lang="sv-SE"/>
              <a:t>Source: </a:t>
            </a:r>
            <a:r>
              <a:rPr lang="sv-SE" err="1"/>
              <a:t>Statistics</a:t>
            </a:r>
            <a:r>
              <a:rPr lang="sv-SE"/>
              <a:t> Sweden (SCB)</a:t>
            </a:r>
          </a:p>
        </p:txBody>
      </p:sp>
      <p:sp>
        <p:nvSpPr>
          <p:cNvPr id="5" name="Title 4">
            <a:extLst>
              <a:ext uri="{FF2B5EF4-FFF2-40B4-BE49-F238E27FC236}">
                <a16:creationId xmlns:a16="http://schemas.microsoft.com/office/drawing/2014/main" id="{EF9FF9DF-5115-7415-6A6C-22D8B4DACEB6}"/>
              </a:ext>
            </a:extLst>
          </p:cNvPr>
          <p:cNvSpPr>
            <a:spLocks noGrp="1"/>
          </p:cNvSpPr>
          <p:nvPr>
            <p:ph type="title"/>
          </p:nvPr>
        </p:nvSpPr>
        <p:spPr/>
        <p:txBody>
          <a:bodyPr/>
          <a:lstStyle/>
          <a:p>
            <a:r>
              <a:rPr lang="en-GB" dirty="0"/>
              <a:t>Forest coverage </a:t>
            </a:r>
            <a:br>
              <a:rPr lang="en-GB" dirty="0"/>
            </a:br>
            <a:r>
              <a:rPr lang="en-GB" dirty="0"/>
              <a:t>in Sweden</a:t>
            </a:r>
            <a:br>
              <a:rPr lang="en-GB" dirty="0"/>
            </a:br>
            <a:endParaRPr lang="sv-SE" dirty="0"/>
          </a:p>
        </p:txBody>
      </p:sp>
      <p:sp>
        <p:nvSpPr>
          <p:cNvPr id="9" name="Text Placeholder 8">
            <a:extLst>
              <a:ext uri="{FF2B5EF4-FFF2-40B4-BE49-F238E27FC236}">
                <a16:creationId xmlns:a16="http://schemas.microsoft.com/office/drawing/2014/main" id="{928CCFAD-AEAB-80DE-4B43-87D5E16AFED0}"/>
              </a:ext>
            </a:extLst>
          </p:cNvPr>
          <p:cNvSpPr>
            <a:spLocks noGrp="1"/>
          </p:cNvSpPr>
          <p:nvPr>
            <p:ph type="body" sz="quarter" idx="17"/>
          </p:nvPr>
        </p:nvSpPr>
        <p:spPr>
          <a:xfrm>
            <a:off x="338139" y="2349501"/>
            <a:ext cx="3839414" cy="3867150"/>
          </a:xfrm>
        </p:spPr>
        <p:txBody>
          <a:bodyPr/>
          <a:lstStyle/>
          <a:p>
            <a:pPr marL="0" indent="0">
              <a:buNone/>
            </a:pPr>
            <a:r>
              <a:rPr lang="en-GB"/>
              <a:t>Nearly 70 per cent of Sweden’s land area is forested. Three per cent is comprised of built-up areas, and the remainder of marshland, agricultural land and other land.</a:t>
            </a:r>
          </a:p>
        </p:txBody>
      </p:sp>
      <p:sp>
        <p:nvSpPr>
          <p:cNvPr id="4" name="Platshållare för sidfot 3">
            <a:extLst>
              <a:ext uri="{FF2B5EF4-FFF2-40B4-BE49-F238E27FC236}">
                <a16:creationId xmlns:a16="http://schemas.microsoft.com/office/drawing/2014/main" id="{37385006-1480-7472-A081-14086FC82764}"/>
              </a:ext>
            </a:extLst>
          </p:cNvPr>
          <p:cNvSpPr>
            <a:spLocks noGrp="1"/>
          </p:cNvSpPr>
          <p:nvPr>
            <p:ph type="ftr" sz="quarter" idx="19"/>
          </p:nvPr>
        </p:nvSpPr>
        <p:spPr/>
        <p:txBody>
          <a:bodyPr/>
          <a:lstStyle/>
          <a:p>
            <a:r>
              <a:rPr lang="en-GB" dirty="0"/>
              <a:t>Forest and forestry</a:t>
            </a:r>
          </a:p>
        </p:txBody>
      </p:sp>
    </p:spTree>
    <p:extLst>
      <p:ext uri="{BB962C8B-B14F-4D97-AF65-F5344CB8AC3E}">
        <p14:creationId xmlns:p14="http://schemas.microsoft.com/office/powerpoint/2010/main" val="819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5AAB9-8FC8-5AE9-9C15-3AFFD5CA7AF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F9F2955-3FA4-4CCC-70D3-A582AFC8C4E4}"/>
              </a:ext>
            </a:extLst>
          </p:cNvPr>
          <p:cNvPicPr>
            <a:picLocks noChangeAspect="1"/>
          </p:cNvPicPr>
          <p:nvPr/>
        </p:nvPicPr>
        <p:blipFill>
          <a:blip r:embed="rId2"/>
          <a:srcRect l="49414"/>
          <a:stretch>
            <a:fillRect/>
          </a:stretch>
        </p:blipFill>
        <p:spPr>
          <a:xfrm>
            <a:off x="6024562" y="0"/>
            <a:ext cx="6167437" cy="6858000"/>
          </a:xfrm>
          <a:prstGeom prst="rect">
            <a:avLst/>
          </a:prstGeom>
        </p:spPr>
      </p:pic>
      <p:sp>
        <p:nvSpPr>
          <p:cNvPr id="8" name="Text Placeholder 7">
            <a:extLst>
              <a:ext uri="{FF2B5EF4-FFF2-40B4-BE49-F238E27FC236}">
                <a16:creationId xmlns:a16="http://schemas.microsoft.com/office/drawing/2014/main" id="{BBDB98D4-BB79-19B2-F2B3-0FE599DC2867}"/>
              </a:ext>
            </a:extLst>
          </p:cNvPr>
          <p:cNvSpPr>
            <a:spLocks noGrp="1"/>
          </p:cNvSpPr>
          <p:nvPr>
            <p:ph type="body" sz="quarter" idx="16"/>
          </p:nvPr>
        </p:nvSpPr>
        <p:spPr/>
        <p:txBody>
          <a:bodyPr/>
          <a:lstStyle/>
          <a:p>
            <a:r>
              <a:rPr lang="sv-SE"/>
              <a:t>Source: </a:t>
            </a:r>
            <a:r>
              <a:rPr lang="sv-SE" err="1"/>
              <a:t>Statistics</a:t>
            </a:r>
            <a:r>
              <a:rPr lang="sv-SE"/>
              <a:t> Sweden (SCB)</a:t>
            </a:r>
          </a:p>
        </p:txBody>
      </p:sp>
      <p:sp>
        <p:nvSpPr>
          <p:cNvPr id="5" name="Title 4">
            <a:extLst>
              <a:ext uri="{FF2B5EF4-FFF2-40B4-BE49-F238E27FC236}">
                <a16:creationId xmlns:a16="http://schemas.microsoft.com/office/drawing/2014/main" id="{A6DD433A-1444-5B28-240A-FFA3B9E07BC2}"/>
              </a:ext>
            </a:extLst>
          </p:cNvPr>
          <p:cNvSpPr>
            <a:spLocks noGrp="1"/>
          </p:cNvSpPr>
          <p:nvPr>
            <p:ph type="title"/>
          </p:nvPr>
        </p:nvSpPr>
        <p:spPr/>
        <p:txBody>
          <a:bodyPr/>
          <a:lstStyle/>
          <a:p>
            <a:r>
              <a:rPr lang="en-GB" dirty="0"/>
              <a:t>Forest coverage </a:t>
            </a:r>
            <a:br>
              <a:rPr lang="en-GB" dirty="0"/>
            </a:br>
            <a:r>
              <a:rPr lang="en-GB" dirty="0"/>
              <a:t>in Europe</a:t>
            </a:r>
            <a:br>
              <a:rPr lang="en-GB" dirty="0"/>
            </a:br>
            <a:endParaRPr lang="sv-SE" dirty="0"/>
          </a:p>
        </p:txBody>
      </p:sp>
      <p:sp>
        <p:nvSpPr>
          <p:cNvPr id="9" name="Text Placeholder 8">
            <a:extLst>
              <a:ext uri="{FF2B5EF4-FFF2-40B4-BE49-F238E27FC236}">
                <a16:creationId xmlns:a16="http://schemas.microsoft.com/office/drawing/2014/main" id="{41685978-6D44-42F9-6A10-6C897DCC1A15}"/>
              </a:ext>
            </a:extLst>
          </p:cNvPr>
          <p:cNvSpPr>
            <a:spLocks noGrp="1"/>
          </p:cNvSpPr>
          <p:nvPr>
            <p:ph type="body" sz="quarter" idx="17"/>
          </p:nvPr>
        </p:nvSpPr>
        <p:spPr>
          <a:xfrm>
            <a:off x="338138" y="2349501"/>
            <a:ext cx="4072497" cy="3867150"/>
          </a:xfrm>
        </p:spPr>
        <p:txBody>
          <a:bodyPr/>
          <a:lstStyle/>
          <a:p>
            <a:pPr marL="0" indent="0">
              <a:buNone/>
            </a:pPr>
            <a:r>
              <a:rPr lang="en-GB"/>
              <a:t>Forests cover 39 per cent of the EU’s land area. </a:t>
            </a:r>
            <a:br>
              <a:rPr lang="en-GB"/>
            </a:br>
            <a:r>
              <a:rPr lang="en-GB"/>
              <a:t>In contrast to many areas of the world where deforestation remains a serious problem, forest cover in the EU is increasing. </a:t>
            </a:r>
          </a:p>
          <a:p>
            <a:pPr marL="0" indent="0">
              <a:buNone/>
            </a:pPr>
            <a:r>
              <a:rPr lang="en-GB"/>
              <a:t>According to Eurostat statistics, around eight million hectares of forest were added between 2000 and 2022 – an increase of 5.5 per cent.</a:t>
            </a:r>
          </a:p>
        </p:txBody>
      </p:sp>
      <p:sp>
        <p:nvSpPr>
          <p:cNvPr id="4" name="Platshållare för sidfot 3">
            <a:extLst>
              <a:ext uri="{FF2B5EF4-FFF2-40B4-BE49-F238E27FC236}">
                <a16:creationId xmlns:a16="http://schemas.microsoft.com/office/drawing/2014/main" id="{9AD30CD0-748E-0DAF-1C36-293B609EB7EE}"/>
              </a:ext>
            </a:extLst>
          </p:cNvPr>
          <p:cNvSpPr>
            <a:spLocks noGrp="1"/>
          </p:cNvSpPr>
          <p:nvPr>
            <p:ph type="ftr" sz="quarter" idx="19"/>
          </p:nvPr>
        </p:nvSpPr>
        <p:spPr/>
        <p:txBody>
          <a:bodyPr/>
          <a:lstStyle/>
          <a:p>
            <a:r>
              <a:rPr lang="en-GB" dirty="0"/>
              <a:t>Forest and forestry</a:t>
            </a:r>
          </a:p>
        </p:txBody>
      </p:sp>
    </p:spTree>
    <p:extLst>
      <p:ext uri="{BB962C8B-B14F-4D97-AF65-F5344CB8AC3E}">
        <p14:creationId xmlns:p14="http://schemas.microsoft.com/office/powerpoint/2010/main" val="146008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9DF04E5-A80E-E96D-93E3-51C03F94BD9A}"/>
              </a:ext>
            </a:extLst>
          </p:cNvPr>
          <p:cNvSpPr>
            <a:spLocks noGrp="1"/>
          </p:cNvSpPr>
          <p:nvPr>
            <p:ph type="body" sz="quarter" idx="16"/>
          </p:nvPr>
        </p:nvSpPr>
        <p:spPr/>
        <p:txBody>
          <a:bodyPr/>
          <a:lstStyle/>
          <a:p>
            <a:r>
              <a:rPr lang="en-GB"/>
              <a:t>Source: Eurostat</a:t>
            </a:r>
          </a:p>
        </p:txBody>
      </p:sp>
      <p:sp>
        <p:nvSpPr>
          <p:cNvPr id="3" name="Title 2">
            <a:extLst>
              <a:ext uri="{FF2B5EF4-FFF2-40B4-BE49-F238E27FC236}">
                <a16:creationId xmlns:a16="http://schemas.microsoft.com/office/drawing/2014/main" id="{57BDE06B-5473-4B36-4CFA-09B7B32CB3C4}"/>
              </a:ext>
            </a:extLst>
          </p:cNvPr>
          <p:cNvSpPr>
            <a:spLocks noGrp="1"/>
          </p:cNvSpPr>
          <p:nvPr>
            <p:ph type="title"/>
          </p:nvPr>
        </p:nvSpPr>
        <p:spPr/>
        <p:txBody>
          <a:bodyPr/>
          <a:lstStyle/>
          <a:p>
            <a:r>
              <a:rPr lang="en-GB"/>
              <a:t>European forests</a:t>
            </a:r>
            <a:endParaRPr lang="sv-SE"/>
          </a:p>
        </p:txBody>
      </p:sp>
      <p:sp>
        <p:nvSpPr>
          <p:cNvPr id="9" name="Text Placeholder 8">
            <a:extLst>
              <a:ext uri="{FF2B5EF4-FFF2-40B4-BE49-F238E27FC236}">
                <a16:creationId xmlns:a16="http://schemas.microsoft.com/office/drawing/2014/main" id="{D5F046D8-998E-7471-F4C8-25E364B6BE30}"/>
              </a:ext>
            </a:extLst>
          </p:cNvPr>
          <p:cNvSpPr>
            <a:spLocks noGrp="1"/>
          </p:cNvSpPr>
          <p:nvPr>
            <p:ph type="body" sz="quarter" idx="17"/>
          </p:nvPr>
        </p:nvSpPr>
        <p:spPr>
          <a:xfrm>
            <a:off x="338139" y="2349501"/>
            <a:ext cx="4411144" cy="3867150"/>
          </a:xfrm>
        </p:spPr>
        <p:txBody>
          <a:bodyPr/>
          <a:lstStyle/>
          <a:p>
            <a:pPr marL="0" indent="0">
              <a:buNone/>
            </a:pPr>
            <a:r>
              <a:rPr lang="en-GB" dirty="0"/>
              <a:t>The five EU-states with the largest forest areas are Sweden, Finland, Spain, France and Germany.</a:t>
            </a:r>
          </a:p>
          <a:p>
            <a:pPr marL="0" indent="0">
              <a:buNone/>
            </a:pPr>
            <a:r>
              <a:rPr lang="en-GB" dirty="0"/>
              <a:t>The many different types of forests </a:t>
            </a:r>
            <a:br>
              <a:rPr lang="en-GB" dirty="0"/>
            </a:br>
            <a:r>
              <a:rPr lang="en-GB" dirty="0"/>
              <a:t>in the EU reflect the Union’s geographical and climatic diversity (boreal forests, alpine coniferous forests, etc.).</a:t>
            </a:r>
          </a:p>
          <a:p>
            <a:pPr marL="0" indent="0">
              <a:buNone/>
            </a:pPr>
            <a:endParaRPr lang="sv-SE" dirty="0"/>
          </a:p>
        </p:txBody>
      </p:sp>
      <p:sp>
        <p:nvSpPr>
          <p:cNvPr id="4" name="Platshållare för sidfot 3">
            <a:extLst>
              <a:ext uri="{FF2B5EF4-FFF2-40B4-BE49-F238E27FC236}">
                <a16:creationId xmlns:a16="http://schemas.microsoft.com/office/drawing/2014/main" id="{45B5D9E6-702A-9CBA-A590-C23660A2CBAE}"/>
              </a:ext>
            </a:extLst>
          </p:cNvPr>
          <p:cNvSpPr>
            <a:spLocks noGrp="1"/>
          </p:cNvSpPr>
          <p:nvPr>
            <p:ph type="ftr" sz="quarter" idx="19"/>
          </p:nvPr>
        </p:nvSpPr>
        <p:spPr/>
        <p:txBody>
          <a:bodyPr/>
          <a:lstStyle/>
          <a:p>
            <a:r>
              <a:rPr lang="en-GB" dirty="0"/>
              <a:t>Forest and forestry</a:t>
            </a:r>
          </a:p>
        </p:txBody>
      </p:sp>
      <p:pic>
        <p:nvPicPr>
          <p:cNvPr id="16" name="Picture Placeholder 15">
            <a:extLst>
              <a:ext uri="{FF2B5EF4-FFF2-40B4-BE49-F238E27FC236}">
                <a16:creationId xmlns:a16="http://schemas.microsoft.com/office/drawing/2014/main" id="{D7C5B357-FD05-22DF-9ED9-5F34D653C988}"/>
              </a:ext>
            </a:extLst>
          </p:cNvPr>
          <p:cNvPicPr>
            <a:picLocks noGrp="1" noChangeAspect="1"/>
          </p:cNvPicPr>
          <p:nvPr>
            <p:ph type="pic" sz="quarter" idx="15"/>
          </p:nvPr>
        </p:nvPicPr>
        <p:blipFill>
          <a:blip r:embed="rId2"/>
          <a:srcRect l="50010"/>
          <a:stretch>
            <a:fillRect/>
          </a:stretch>
        </p:blipFill>
        <p:spPr>
          <a:xfrm>
            <a:off x="6097199" y="0"/>
            <a:ext cx="6094800" cy="6858000"/>
          </a:xfrm>
          <a:noFill/>
        </p:spPr>
      </p:pic>
      <p:sp>
        <p:nvSpPr>
          <p:cNvPr id="2" name="TextBox 1">
            <a:extLst>
              <a:ext uri="{FF2B5EF4-FFF2-40B4-BE49-F238E27FC236}">
                <a16:creationId xmlns:a16="http://schemas.microsoft.com/office/drawing/2014/main" id="{58BF8B98-C9FB-3FC2-574D-4BD8653EEAF8}"/>
              </a:ext>
            </a:extLst>
          </p:cNvPr>
          <p:cNvSpPr txBox="1"/>
          <p:nvPr/>
        </p:nvSpPr>
        <p:spPr>
          <a:xfrm>
            <a:off x="6176403" y="1373175"/>
            <a:ext cx="3121162" cy="553998"/>
          </a:xfrm>
          <a:prstGeom prst="rect">
            <a:avLst/>
          </a:prstGeom>
          <a:noFill/>
        </p:spPr>
        <p:txBody>
          <a:bodyPr wrap="square" lIns="0" tIns="0" rIns="0" bIns="0" rtlCol="0">
            <a:spAutoFit/>
          </a:bodyPr>
          <a:lstStyle/>
          <a:p>
            <a:r>
              <a:rPr lang="en-GB" sz="1200" b="1">
                <a:latin typeface="+mj-lt"/>
              </a:rPr>
              <a:t>Forest areas in the EU</a:t>
            </a:r>
          </a:p>
          <a:p>
            <a:r>
              <a:rPr lang="en-GB" sz="1200">
                <a:latin typeface="+mj-lt"/>
              </a:rPr>
              <a:t>By country, 1,000 hectares</a:t>
            </a:r>
          </a:p>
          <a:p>
            <a:pPr algn="l"/>
            <a:endParaRPr lang="sv-SE" sz="1200" err="1">
              <a:latin typeface="+mj-lt"/>
              <a:cs typeface="Arial" panose="020B0604020202020204" pitchFamily="34" charset="0"/>
            </a:endParaRPr>
          </a:p>
        </p:txBody>
      </p:sp>
    </p:spTree>
    <p:extLst>
      <p:ext uri="{BB962C8B-B14F-4D97-AF65-F5344CB8AC3E}">
        <p14:creationId xmlns:p14="http://schemas.microsoft.com/office/powerpoint/2010/main" val="2090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ogsindustrierna">
  <a:themeElements>
    <a:clrScheme name="Skogsindustrierna">
      <a:dk1>
        <a:sysClr val="windowText" lastClr="000000"/>
      </a:dk1>
      <a:lt1>
        <a:sysClr val="window" lastClr="FFFFFF"/>
      </a:lt1>
      <a:dk2>
        <a:srgbClr val="506441"/>
      </a:dk2>
      <a:lt2>
        <a:srgbClr val="F7F3ED"/>
      </a:lt2>
      <a:accent1>
        <a:srgbClr val="87C387"/>
      </a:accent1>
      <a:accent2>
        <a:srgbClr val="2D8E2D"/>
      </a:accent2>
      <a:accent3>
        <a:srgbClr val="EF8246"/>
      </a:accent3>
      <a:accent4>
        <a:srgbClr val="99E0E5"/>
      </a:accent4>
      <a:accent5>
        <a:srgbClr val="F3DA72"/>
      </a:accent5>
      <a:accent6>
        <a:srgbClr val="A09F8E"/>
      </a:accent6>
      <a:hlink>
        <a:srgbClr val="000000"/>
      </a:hlink>
      <a:folHlink>
        <a:srgbClr val="000000"/>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5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500" dirty="0" err="1">
            <a:cs typeface="Arial" panose="020B0604020202020204" pitchFamily="34" charset="0"/>
          </a:defRPr>
        </a:defPPr>
      </a:lstStyle>
    </a:txDef>
  </a:objectDefaults>
  <a:extraClrSchemeLst/>
  <a:custClrLst>
    <a:custClr name="Kantarell 100%">
      <a:srgbClr val="EF8246"/>
    </a:custClr>
    <a:custClr name="Solgul 100%">
      <a:srgbClr val="F3DA72"/>
    </a:custClr>
    <a:custClr name="Äppel 100%">
      <a:srgbClr val="87C387"/>
    </a:custClr>
    <a:custClr name="Skog 100%">
      <a:srgbClr val="2D8E2D"/>
    </a:custClr>
    <a:custClr name="Ocean 100%">
      <a:srgbClr val="00B1BF"/>
    </a:custClr>
    <a:custClr name="Bordeaux 100%">
      <a:srgbClr val="B0173E"/>
    </a:custClr>
    <a:custClr name="Berg 100%">
      <a:srgbClr val="666666"/>
    </a:custClr>
    <a:custClr>
      <a:srgbClr val="FFFFFF"/>
    </a:custClr>
    <a:custClr>
      <a:srgbClr val="FFFFFF"/>
    </a:custClr>
    <a:custClr>
      <a:srgbClr val="FFFFFF"/>
    </a:custClr>
    <a:custClr name="Kantarell 40%">
      <a:srgbClr val="F9CDB5"/>
    </a:custClr>
    <a:custClr name="Solgul 40%">
      <a:srgbClr val="FAF0C7"/>
    </a:custClr>
    <a:custClr name="Äppel 40%">
      <a:srgbClr val="CFE7CF"/>
    </a:custClr>
    <a:custClr name="Skog 40%">
      <a:srgbClr val="ABD2AB"/>
    </a:custClr>
    <a:custClr name="Ocean 40%">
      <a:srgbClr val="99E0E5"/>
    </a:custClr>
    <a:custClr name="Bordeaux 40%">
      <a:srgbClr val="DFA2B2"/>
    </a:custClr>
    <a:custClr name="Berg 40%">
      <a:srgbClr val="C2C2C2"/>
    </a:custClr>
    <a:custClr>
      <a:srgbClr val="FFFFFF"/>
    </a:custClr>
    <a:custClr>
      <a:srgbClr val="FFFFFF"/>
    </a:custClr>
    <a:custClr>
      <a:srgbClr val="FFFFFF"/>
    </a:custClr>
    <a:custClr name="Lindblomsgrönt">
      <a:srgbClr val="E7F6DE"/>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Sandsten">
      <a:srgbClr val="F7F3ED"/>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kogsindustrierna ver 3.potx" id="{EFEC14F5-9C23-4BEC-9188-D5B5BE7B0C46}" vid="{38C559C6-E27E-4190-9C8E-9B81666F2DC4}"/>
    </a:ext>
  </a:extLst>
</a:theme>
</file>

<file path=ppt/theme/theme2.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79"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DA0F120A40A439E64B5032BA7EA02" ma:contentTypeVersion="15" ma:contentTypeDescription="Create a new document." ma:contentTypeScope="" ma:versionID="a3a3382b3665b204a82f2fe5750e72fb">
  <xsd:schema xmlns:xsd="http://www.w3.org/2001/XMLSchema" xmlns:xs="http://www.w3.org/2001/XMLSchema" xmlns:p="http://schemas.microsoft.com/office/2006/metadata/properties" xmlns:ns2="cd2d91bb-f3e4-4efa-8ece-a470883cd5f1" xmlns:ns3="9e149d53-5c3f-4218-9e76-7cef0360e55b" targetNamespace="http://schemas.microsoft.com/office/2006/metadata/properties" ma:root="true" ma:fieldsID="7c7b47e428e5083ac321e108b237dcf6" ns2:_="" ns3:_="">
    <xsd:import namespace="cd2d91bb-f3e4-4efa-8ece-a470883cd5f1"/>
    <xsd:import namespace="9e149d53-5c3f-4218-9e76-7cef0360e5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d91bb-f3e4-4efa-8ece-a470883cd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49d53-5c3f-4218-9e76-7cef0360e5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36725fb-1e6f-4f91-b752-e7bb73992894}" ma:internalName="TaxCatchAll" ma:showField="CatchAllData" ma:web="9e149d53-5c3f-4218-9e76-7cef0360e5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e149d53-5c3f-4218-9e76-7cef0360e55b" xsi:nil="true"/>
    <lcf76f155ced4ddcb4097134ff3c332f xmlns="cd2d91bb-f3e4-4efa-8ece-a470883cd5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5A6C4-4123-4916-82F7-D247626FF89E}">
  <ds:schemaRefs>
    <ds:schemaRef ds:uri="9e149d53-5c3f-4218-9e76-7cef0360e55b"/>
    <ds:schemaRef ds:uri="cd2d91bb-f3e4-4efa-8ece-a470883cd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ABDA6A-1F6C-4B42-8544-08E5AE6AC91F}">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cd2d91bb-f3e4-4efa-8ece-a470883cd5f1"/>
    <ds:schemaRef ds:uri="http://schemas.microsoft.com/office/2006/metadata/properties"/>
    <ds:schemaRef ds:uri="9e149d53-5c3f-4218-9e76-7cef0360e55b"/>
    <ds:schemaRef ds:uri="http://www.w3.org/XML/1998/namespace"/>
    <ds:schemaRef ds:uri="http://purl.org/dc/elements/1.1/"/>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Skogsindustrierna</Template>
  <TotalTime>324</TotalTime>
  <Words>913</Words>
  <Application>Microsoft Office PowerPoint</Application>
  <PresentationFormat>Bredbild</PresentationFormat>
  <Paragraphs>74</Paragraphs>
  <Slides>9</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Cambria</vt:lpstr>
      <vt:lpstr>Century Gothic</vt:lpstr>
      <vt:lpstr>Skogsindustrierna</vt:lpstr>
      <vt:lpstr>Everything is taken care of</vt:lpstr>
      <vt:lpstr>The volume of trees in Swedish forests has been steadily increasing since the 1920s.</vt:lpstr>
      <vt:lpstr>Forest growth  exceeds harvesting</vt:lpstr>
      <vt:lpstr>Swedish forests  becoming more diverse </vt:lpstr>
      <vt:lpstr>67% of Swedish forests are certified </vt:lpstr>
      <vt:lpstr>Who owns the forest?</vt:lpstr>
      <vt:lpstr>Forest coverage  in Sweden </vt:lpstr>
      <vt:lpstr>Forest coverage  in Europe </vt:lpstr>
      <vt:lpstr>European forests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Liljesand</dc:creator>
  <cp:lastModifiedBy>Esma Muhic</cp:lastModifiedBy>
  <cp:revision>6</cp:revision>
  <cp:lastPrinted>2025-09-15T12:20:39Z</cp:lastPrinted>
  <dcterms:created xsi:type="dcterms:W3CDTF">2025-07-16T12:36:24Z</dcterms:created>
  <dcterms:modified xsi:type="dcterms:W3CDTF">2025-11-18T08:30:31Z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0x010100439DA0F120A40A439E64B5032BA7EA02</vt:lpwstr>
  </property>
  <property fmtid="{D5CDD505-2E9C-101B-9397-08002B2CF9AE}" pid="3" name="Order">
    <vt:r8>32000</vt:r8>
  </property>
  <property fmtid="{D5CDD505-2E9C-101B-9397-08002B2CF9AE}" pid="4" name="MediaServiceImageTags">
    <vt:lpwstr/>
  </property>
</Properties>
</file>